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1"/>
  </p:sldMasterIdLst>
  <p:notesMasterIdLst>
    <p:notesMasterId r:id="rId41"/>
  </p:notesMasterIdLst>
  <p:sldIdLst>
    <p:sldId id="256" r:id="rId2"/>
    <p:sldId id="257" r:id="rId3"/>
    <p:sldId id="377" r:id="rId4"/>
    <p:sldId id="259" r:id="rId5"/>
    <p:sldId id="262" r:id="rId6"/>
    <p:sldId id="339" r:id="rId7"/>
    <p:sldId id="341" r:id="rId8"/>
    <p:sldId id="260" r:id="rId9"/>
    <p:sldId id="356" r:id="rId10"/>
    <p:sldId id="351" r:id="rId11"/>
    <p:sldId id="347" r:id="rId12"/>
    <p:sldId id="352" r:id="rId13"/>
    <p:sldId id="343" r:id="rId14"/>
    <p:sldId id="358" r:id="rId15"/>
    <p:sldId id="363" r:id="rId16"/>
    <p:sldId id="349" r:id="rId17"/>
    <p:sldId id="667" r:id="rId18"/>
    <p:sldId id="355" r:id="rId19"/>
    <p:sldId id="360" r:id="rId20"/>
    <p:sldId id="366" r:id="rId21"/>
    <p:sldId id="666" r:id="rId22"/>
    <p:sldId id="370" r:id="rId23"/>
    <p:sldId id="369" r:id="rId24"/>
    <p:sldId id="365" r:id="rId25"/>
    <p:sldId id="359" r:id="rId26"/>
    <p:sldId id="368" r:id="rId27"/>
    <p:sldId id="357" r:id="rId28"/>
    <p:sldId id="367" r:id="rId29"/>
    <p:sldId id="361" r:id="rId30"/>
    <p:sldId id="371" r:id="rId31"/>
    <p:sldId id="376" r:id="rId32"/>
    <p:sldId id="362" r:id="rId33"/>
    <p:sldId id="374" r:id="rId34"/>
    <p:sldId id="372" r:id="rId35"/>
    <p:sldId id="373" r:id="rId36"/>
    <p:sldId id="375" r:id="rId37"/>
    <p:sldId id="380" r:id="rId38"/>
    <p:sldId id="379" r:id="rId39"/>
    <p:sldId id="665" r:id="rId4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B2EE3F-E0D6-48DE-A48B-5D604ACC3189}">
  <a:tblStyle styleId="{D6B2EE3F-E0D6-48DE-A48B-5D604ACC31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67" autoAdjust="0"/>
    <p:restoredTop sz="80677"/>
  </p:normalViewPr>
  <p:slideViewPr>
    <p:cSldViewPr snapToGrid="0">
      <p:cViewPr varScale="1">
        <p:scale>
          <a:sx n="157" d="100"/>
          <a:sy n="157" d="100"/>
        </p:scale>
        <p:origin x="2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Google Shape;196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3" name="Google Shape;196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C7A1D7BE-A250-CF7E-6B61-08B6F252A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B2F1DDAB-2B26-AD63-7999-BCB3828EBC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401D7625-D60E-0879-8E33-8A7E407BA46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3723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FC4F5A37-BB79-23A3-AA48-3A98CF8E7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E150E6D8-3A29-BE4F-129A-9436B2F55E9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2EE8D47B-AAD5-E288-D9A9-2CDC7B12C9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787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D5087266-AF42-4E5A-B0ED-69B976E49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AD135486-64E6-AEBD-CC58-8051210CA11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990DC529-6C88-E262-B202-15100C0368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8667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51CF3099-61B0-3D73-73AE-3400BD4F1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82A4628E-30C8-FCB4-1BC9-7055C192617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A9578ADB-6B18-B4FC-2627-F8A7F18833E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5228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8D55A8D8-D0C4-6A2B-350C-8AC330F48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7C772140-2D73-D281-FADD-46BE711565F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9B5F1427-D44D-4ECD-8C95-5CCE01C2E8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1276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6">
          <a:extLst>
            <a:ext uri="{FF2B5EF4-FFF2-40B4-BE49-F238E27FC236}">
              <a16:creationId xmlns:a16="http://schemas.microsoft.com/office/drawing/2014/main" id="{7E40C033-2667-C750-9649-EFB85DBD1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7" name="Google Shape;2097;ga3c05abd0c_0_1085:notes">
            <a:extLst>
              <a:ext uri="{FF2B5EF4-FFF2-40B4-BE49-F238E27FC236}">
                <a16:creationId xmlns:a16="http://schemas.microsoft.com/office/drawing/2014/main" id="{C8541A1C-48F2-D825-6AE1-1984599528F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8" name="Google Shape;2098;ga3c05abd0c_0_1085:notes">
            <a:extLst>
              <a:ext uri="{FF2B5EF4-FFF2-40B4-BE49-F238E27FC236}">
                <a16:creationId xmlns:a16="http://schemas.microsoft.com/office/drawing/2014/main" id="{E5103270-B24B-2EFC-D5FD-C438638385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311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AEDB1EEE-8910-E189-F744-BC7F71A7D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88897328-8FDC-5FB9-EC32-0BA2166B7F8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11E18767-5E98-798B-E5E7-CE8AA08458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1529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AE5E1B0E-6D82-D0DA-CA98-A878B8AAE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0D6760FF-BD97-61E1-827C-F81141298C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F746D957-38E2-3F2B-0811-FD0EA0E330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27798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81B5CFD5-FE62-5A75-BF4E-C7264D45B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CF983700-AAD6-D65F-C830-BD2944E018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9527F4B5-4A8C-BA54-87D6-AD9BFC9F6C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267134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805E7270-4FC4-8C0E-70F6-BCEDF6E07C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C7A8C63D-261E-AADA-D1F3-CA88D0B5DE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5483634C-2D6F-6671-5D0A-71B27D6442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4342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3" name="Google Shape;2003;g9c487f8d59_0_7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4" name="Google Shape;2004;g9c487f8d59_0_7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389FCE07-4A39-3E99-41FA-9028B7DB0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CF760520-4728-3B2D-4448-40F55DE1F6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19250DDC-9E4C-D152-1BF3-AFE8A381C1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35658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672A5580-BEF3-CBBD-BB98-CB90AA039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30AC84F3-F2BF-20E2-04A7-E22448F2CED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F15382D5-D550-9E28-C2CA-29F247E953C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7831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F707E86D-03ED-9E54-F250-37BCB2BDC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DDEF2BEC-5254-2CB3-395C-314555CBA2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63B42D3C-617A-9492-F4BB-52F9EF7DCC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49672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C959B30E-A388-2DFD-7842-FA5D9E40D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8AC71C48-C581-48B9-8F7E-3878DB1A6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E5F9CE13-726C-5E82-B63A-F9CDC0236F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566935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586E0D3D-5C98-1884-C907-931BF34E8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1A049506-1141-C5D5-A1CD-FCCA4619DE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F371AFCE-EDF9-8DCC-5CAC-F32DEA7F21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21585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F49C11F9-CA05-FFBB-03D8-ED88EC985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6C5815E7-6974-72DC-8232-59A9A451B6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71CE2FB6-9B75-7DA6-C01D-7B0A2E2627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53814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61078E96-3943-F203-C3CB-ACFF884FA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404AE922-07D5-7358-3E2A-95958EC0E7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124006A1-E2CD-28F6-D9BC-31B54DC2B2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71462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45DD77BD-2BE6-018A-0761-D15C4230D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794FBACC-456B-3F66-6D63-9ECEE8D52F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ACE65106-5E29-ED59-8B09-E90DAC02D5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tr-TR" b="0" i="0" u="none" strike="noStrike" dirty="0">
              <a:solidFill>
                <a:srgbClr val="1F2937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8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4B4BA55E-FAC3-1B40-EC5D-8AEAE2CA0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D228A0DA-D1D8-0DC7-5B73-96574E7870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1A1B6AE5-0905-E2A4-132A-8107445BCF3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5523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AAF27EC1-CCE4-F360-B6EF-2B14B80AC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09706B00-D8BA-BC6F-05AA-3540CBA92D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EA4DB1E1-1384-1FE7-EF32-20C22508D34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456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6A057F2A-3D96-6F6F-E2A3-7012FC09E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D6FF4194-F456-00C8-8AB9-A5CFFA282A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B209EE60-6D95-DE81-C33B-ED0E318FD51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90962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C89E4F21-A7B8-CBC5-AAFB-345D04783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3D4999B7-DCAC-232A-77E6-7B6512D7C2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1DF278BF-CD4E-A935-2531-488D3ECF5F1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13663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84DADE68-14B0-6893-E9A5-9D3E0D671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94F5AEC5-D438-D111-775F-62875444176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271D0559-7D1B-F846-A64B-4DE227E08C9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64891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2">
          <a:extLst>
            <a:ext uri="{FF2B5EF4-FFF2-40B4-BE49-F238E27FC236}">
              <a16:creationId xmlns:a16="http://schemas.microsoft.com/office/drawing/2014/main" id="{F8A65B40-9B91-2B00-CF45-407C62272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g9c487f8d59_0_627:notes">
            <a:extLst>
              <a:ext uri="{FF2B5EF4-FFF2-40B4-BE49-F238E27FC236}">
                <a16:creationId xmlns:a16="http://schemas.microsoft.com/office/drawing/2014/main" id="{B291809B-3973-33F1-50E7-0E3EBA8CED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4" name="Google Shape;2124;g9c487f8d59_0_627:notes">
            <a:extLst>
              <a:ext uri="{FF2B5EF4-FFF2-40B4-BE49-F238E27FC236}">
                <a16:creationId xmlns:a16="http://schemas.microsoft.com/office/drawing/2014/main" id="{7571C1B2-CEFA-4EAE-5F2F-036317906A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09441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E25FEB66-9252-38CE-F80F-90A1A18F2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3AB26141-F5DC-EC3B-E5CA-7E48DEEF18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87777ECB-5AD2-1548-877E-57128ACCDD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n-US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63072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1E342A86-6975-DD5D-4B52-508EFA8D1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BED878A8-E830-68F6-1154-99E4C4942F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A92D66B2-056A-46E2-4A3C-AFE14DF067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71758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BC2B9142-C7B1-B435-B3CC-EAA83EF9E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283D8A4F-AAF9-4482-CADC-7C533A45CE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50EDA767-2A4B-BDEF-AE9F-1A29702136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tr-TR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5877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999F79F8-5CB5-82C5-15C3-81623C5E3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0AB8177C-5EB2-7100-725E-0CFD805A19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ED43EE01-9634-9028-F26E-61266F2775A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66228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816162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944723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56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3" name="Google Shape;2023;g9d351df191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4" name="Google Shape;2024;g9d351df191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0" name="Google Shape;2090;g9c487f8d59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1" name="Google Shape;2091;g9c487f8d59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tr-TR" dirty="0"/>
            </a:b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9">
          <a:extLst>
            <a:ext uri="{FF2B5EF4-FFF2-40B4-BE49-F238E27FC236}">
              <a16:creationId xmlns:a16="http://schemas.microsoft.com/office/drawing/2014/main" id="{725D5AAE-C75F-6500-62B4-DE5C97068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0" name="Google Shape;2090;g9c487f8d59_0_257:notes">
            <a:extLst>
              <a:ext uri="{FF2B5EF4-FFF2-40B4-BE49-F238E27FC236}">
                <a16:creationId xmlns:a16="http://schemas.microsoft.com/office/drawing/2014/main" id="{E647DF28-59C3-FC48-CB62-AC851396F3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1" name="Google Shape;2091;g9c487f8d59_0_257:notes">
            <a:extLst>
              <a:ext uri="{FF2B5EF4-FFF2-40B4-BE49-F238E27FC236}">
                <a16:creationId xmlns:a16="http://schemas.microsoft.com/office/drawing/2014/main" id="{F8E99449-C06A-3CB9-1424-08A75738A3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9054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3">
          <a:extLst>
            <a:ext uri="{FF2B5EF4-FFF2-40B4-BE49-F238E27FC236}">
              <a16:creationId xmlns:a16="http://schemas.microsoft.com/office/drawing/2014/main" id="{B5F2E7D4-EA81-ECDC-A241-2134878CD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Google Shape;2144;g9c487f8d59_0_803:notes">
            <a:extLst>
              <a:ext uri="{FF2B5EF4-FFF2-40B4-BE49-F238E27FC236}">
                <a16:creationId xmlns:a16="http://schemas.microsoft.com/office/drawing/2014/main" id="{2135D062-1040-A1D7-FD01-0B68DD1E6D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5" name="Google Shape;2145;g9c487f8d59_0_803:notes">
            <a:extLst>
              <a:ext uri="{FF2B5EF4-FFF2-40B4-BE49-F238E27FC236}">
                <a16:creationId xmlns:a16="http://schemas.microsoft.com/office/drawing/2014/main" id="{CC644517-EE6F-74D4-213D-F110F9A66E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5177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0" name="Google Shape;2040;g9c487f8d59_0_2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1" name="Google Shape;2041;g9c487f8d59_0_2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>
          <a:extLst>
            <a:ext uri="{FF2B5EF4-FFF2-40B4-BE49-F238E27FC236}">
              <a16:creationId xmlns:a16="http://schemas.microsoft.com/office/drawing/2014/main" id="{E2510DCE-EF1F-D560-A043-4DD885BD5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a43896e8e1_0_462:notes">
            <a:extLst>
              <a:ext uri="{FF2B5EF4-FFF2-40B4-BE49-F238E27FC236}">
                <a16:creationId xmlns:a16="http://schemas.microsoft.com/office/drawing/2014/main" id="{54AABEE9-4501-7F7F-D44A-04DCDBE306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a43896e8e1_0_462:notes">
            <a:extLst>
              <a:ext uri="{FF2B5EF4-FFF2-40B4-BE49-F238E27FC236}">
                <a16:creationId xmlns:a16="http://schemas.microsoft.com/office/drawing/2014/main" id="{69E89207-67A9-8601-134C-82876EA874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737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94950" y="1243575"/>
            <a:ext cx="47463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925950" y="3296175"/>
            <a:ext cx="32922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_AND_BODY_1"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p30"/>
          <p:cNvSpPr txBox="1">
            <a:spLocks noGrp="1"/>
          </p:cNvSpPr>
          <p:nvPr>
            <p:ph type="title"/>
          </p:nvPr>
        </p:nvSpPr>
        <p:spPr>
          <a:xfrm>
            <a:off x="1675800" y="1891935"/>
            <a:ext cx="2562300" cy="164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7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62" name="Google Shape;1162;p30"/>
          <p:cNvSpPr txBox="1">
            <a:spLocks noGrp="1"/>
          </p:cNvSpPr>
          <p:nvPr>
            <p:ph type="subTitle" idx="1"/>
          </p:nvPr>
        </p:nvSpPr>
        <p:spPr>
          <a:xfrm>
            <a:off x="4904575" y="1939924"/>
            <a:ext cx="3526200" cy="16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63" name="Google Shape;1163;p30"/>
          <p:cNvCxnSpPr/>
          <p:nvPr/>
        </p:nvCxnSpPr>
        <p:spPr>
          <a:xfrm>
            <a:off x="4572000" y="-121800"/>
            <a:ext cx="0" cy="37605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64" name="Google Shape;1164;p30"/>
          <p:cNvGrpSpPr/>
          <p:nvPr/>
        </p:nvGrpSpPr>
        <p:grpSpPr>
          <a:xfrm rot="5400000">
            <a:off x="7613820" y="-665620"/>
            <a:ext cx="877851" cy="2209091"/>
            <a:chOff x="-26858" y="-227337"/>
            <a:chExt cx="1093215" cy="2757917"/>
          </a:xfrm>
        </p:grpSpPr>
        <p:sp>
          <p:nvSpPr>
            <p:cNvPr id="1165" name="Google Shape;1165;p30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0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0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0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0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0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0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0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0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0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0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0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0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0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0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0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0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0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7" name="Google Shape;1187;p30"/>
          <p:cNvGrpSpPr/>
          <p:nvPr/>
        </p:nvGrpSpPr>
        <p:grpSpPr>
          <a:xfrm rot="-5400000">
            <a:off x="286059" y="3659330"/>
            <a:ext cx="1209907" cy="1782035"/>
            <a:chOff x="700771" y="-227337"/>
            <a:chExt cx="1458774" cy="2138784"/>
          </a:xfrm>
        </p:grpSpPr>
        <p:sp>
          <p:nvSpPr>
            <p:cNvPr id="1188" name="Google Shape;1188;p30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0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0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0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0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0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0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0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0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0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0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0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0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0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0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0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0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0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0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TWO_COLUMNS_1_1"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p37"/>
          <p:cNvSpPr txBox="1">
            <a:spLocks noGrp="1"/>
          </p:cNvSpPr>
          <p:nvPr>
            <p:ph type="subTitle" idx="1"/>
          </p:nvPr>
        </p:nvSpPr>
        <p:spPr>
          <a:xfrm>
            <a:off x="1042416" y="2331720"/>
            <a:ext cx="19293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arlow Condensed SemiBold"/>
              <a:buNone/>
              <a:defRPr sz="20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2" name="Google Shape;1532;p37"/>
          <p:cNvSpPr txBox="1">
            <a:spLocks noGrp="1"/>
          </p:cNvSpPr>
          <p:nvPr>
            <p:ph type="title" hasCustomPrompt="1"/>
          </p:nvPr>
        </p:nvSpPr>
        <p:spPr>
          <a:xfrm>
            <a:off x="1041825" y="2843784"/>
            <a:ext cx="19305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33" name="Google Shape;1533;p37"/>
          <p:cNvSpPr txBox="1">
            <a:spLocks noGrp="1"/>
          </p:cNvSpPr>
          <p:nvPr>
            <p:ph type="subTitle" idx="2"/>
          </p:nvPr>
        </p:nvSpPr>
        <p:spPr>
          <a:xfrm>
            <a:off x="1042425" y="3255264"/>
            <a:ext cx="192930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4" name="Google Shape;1534;p37"/>
          <p:cNvSpPr txBox="1">
            <a:spLocks noGrp="1"/>
          </p:cNvSpPr>
          <p:nvPr>
            <p:ph type="subTitle" idx="3"/>
          </p:nvPr>
        </p:nvSpPr>
        <p:spPr>
          <a:xfrm>
            <a:off x="3607341" y="2331720"/>
            <a:ext cx="19293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arlow Condensed SemiBold"/>
              <a:buNone/>
              <a:defRPr sz="20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5" name="Google Shape;1535;p37"/>
          <p:cNvSpPr txBox="1">
            <a:spLocks noGrp="1"/>
          </p:cNvSpPr>
          <p:nvPr>
            <p:ph type="title" idx="4" hasCustomPrompt="1"/>
          </p:nvPr>
        </p:nvSpPr>
        <p:spPr>
          <a:xfrm>
            <a:off x="3606750" y="2843784"/>
            <a:ext cx="19305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36" name="Google Shape;1536;p37"/>
          <p:cNvSpPr txBox="1">
            <a:spLocks noGrp="1"/>
          </p:cNvSpPr>
          <p:nvPr>
            <p:ph type="subTitle" idx="5"/>
          </p:nvPr>
        </p:nvSpPr>
        <p:spPr>
          <a:xfrm>
            <a:off x="3607350" y="3255264"/>
            <a:ext cx="192930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7" name="Google Shape;1537;p37"/>
          <p:cNvSpPr txBox="1">
            <a:spLocks noGrp="1"/>
          </p:cNvSpPr>
          <p:nvPr>
            <p:ph type="subTitle" idx="6"/>
          </p:nvPr>
        </p:nvSpPr>
        <p:spPr>
          <a:xfrm>
            <a:off x="6172266" y="2331720"/>
            <a:ext cx="19293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arlow Condensed SemiBold"/>
              <a:buNone/>
              <a:defRPr sz="20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8" name="Google Shape;1538;p37"/>
          <p:cNvSpPr txBox="1">
            <a:spLocks noGrp="1"/>
          </p:cNvSpPr>
          <p:nvPr>
            <p:ph type="title" idx="7" hasCustomPrompt="1"/>
          </p:nvPr>
        </p:nvSpPr>
        <p:spPr>
          <a:xfrm>
            <a:off x="6171675" y="2843784"/>
            <a:ext cx="19305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Font typeface="Barlow Condensed Medium"/>
              <a:buNone/>
              <a:defRPr sz="1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39" name="Google Shape;1539;p37"/>
          <p:cNvSpPr txBox="1">
            <a:spLocks noGrp="1"/>
          </p:cNvSpPr>
          <p:nvPr>
            <p:ph type="subTitle" idx="8"/>
          </p:nvPr>
        </p:nvSpPr>
        <p:spPr>
          <a:xfrm>
            <a:off x="6172275" y="3255264"/>
            <a:ext cx="192930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0" name="Google Shape;1540;p37"/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3801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541" name="Google Shape;1541;p37"/>
          <p:cNvCxnSpPr/>
          <p:nvPr/>
        </p:nvCxnSpPr>
        <p:spPr>
          <a:xfrm>
            <a:off x="498025" y="-63925"/>
            <a:ext cx="0" cy="11241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42" name="Google Shape;1542;p37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1543" name="Google Shape;1543;p37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3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37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37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37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37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37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37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3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37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37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3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37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37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37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37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37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37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37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37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3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37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bg>
      <p:bgPr>
        <a:solidFill>
          <a:schemeClr val="lt1"/>
        </a:solidFill>
        <a:effectLst/>
      </p:bgPr>
    </p:bg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2" name="Google Shape;1842;p46"/>
          <p:cNvGrpSpPr/>
          <p:nvPr/>
        </p:nvGrpSpPr>
        <p:grpSpPr>
          <a:xfrm>
            <a:off x="7099200" y="2933725"/>
            <a:ext cx="2044793" cy="2209776"/>
            <a:chOff x="1384075" y="241450"/>
            <a:chExt cx="4822625" cy="5215425"/>
          </a:xfrm>
        </p:grpSpPr>
        <p:sp>
          <p:nvSpPr>
            <p:cNvPr id="1843" name="Google Shape;1843;p46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6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6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6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6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6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6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6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46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46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46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46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46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46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46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46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46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46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46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46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46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46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46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46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46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46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46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46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46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46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46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46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46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46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46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46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46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46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46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46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7" name="Google Shape;1887;p46"/>
          <p:cNvGrpSpPr/>
          <p:nvPr/>
        </p:nvGrpSpPr>
        <p:grpSpPr>
          <a:xfrm>
            <a:off x="-76200" y="-76200"/>
            <a:ext cx="2286103" cy="2895537"/>
            <a:chOff x="-26858" y="-227337"/>
            <a:chExt cx="2186403" cy="2757917"/>
          </a:xfrm>
        </p:grpSpPr>
        <p:sp>
          <p:nvSpPr>
            <p:cNvPr id="1888" name="Google Shape;1888;p4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46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46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46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46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4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4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46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46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46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46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46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46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46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46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46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46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46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46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4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46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46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46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46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46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46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46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46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46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46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46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46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46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46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46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46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016200" y="1122100"/>
            <a:ext cx="3527100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Font typeface="Montserrat Light"/>
              <a:buNone/>
              <a:defRPr sz="12000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016200" y="3237148"/>
            <a:ext cx="2389200" cy="58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Condensed"/>
              <a:buNone/>
              <a:defRPr sz="23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cxnSp>
        <p:nvCxnSpPr>
          <p:cNvPr id="15" name="Google Shape;15;p3"/>
          <p:cNvCxnSpPr/>
          <p:nvPr/>
        </p:nvCxnSpPr>
        <p:spPr>
          <a:xfrm>
            <a:off x="2940913" y="-12"/>
            <a:ext cx="0" cy="27537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Google Shape;16;p3"/>
          <p:cNvGrpSpPr/>
          <p:nvPr/>
        </p:nvGrpSpPr>
        <p:grpSpPr>
          <a:xfrm flipH="1">
            <a:off x="0" y="2933725"/>
            <a:ext cx="2044793" cy="2209776"/>
            <a:chOff x="1384075" y="241450"/>
            <a:chExt cx="4822625" cy="5215425"/>
          </a:xfrm>
        </p:grpSpPr>
        <p:sp>
          <p:nvSpPr>
            <p:cNvPr id="17" name="Google Shape;17;p3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61;p3"/>
          <p:cNvGrpSpPr/>
          <p:nvPr/>
        </p:nvGrpSpPr>
        <p:grpSpPr>
          <a:xfrm flipH="1">
            <a:off x="6934090" y="-76200"/>
            <a:ext cx="2286103" cy="2895537"/>
            <a:chOff x="-26858" y="-227337"/>
            <a:chExt cx="2186403" cy="2757917"/>
          </a:xfrm>
        </p:grpSpPr>
        <p:sp>
          <p:nvSpPr>
            <p:cNvPr id="62" name="Google Shape;62;p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>
            <a:spLocks noGrp="1"/>
          </p:cNvSpPr>
          <p:nvPr>
            <p:ph type="ctrTitle"/>
          </p:nvPr>
        </p:nvSpPr>
        <p:spPr>
          <a:xfrm flipH="1">
            <a:off x="770725" y="468450"/>
            <a:ext cx="44631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04" name="Google Shape;104;p4"/>
          <p:cNvCxnSpPr/>
          <p:nvPr/>
        </p:nvCxnSpPr>
        <p:spPr>
          <a:xfrm>
            <a:off x="498025" y="-63925"/>
            <a:ext cx="0" cy="11241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5" name="Google Shape;105;p4"/>
          <p:cNvSpPr txBox="1">
            <a:spLocks noGrp="1"/>
          </p:cNvSpPr>
          <p:nvPr>
            <p:ph type="subTitle" idx="1"/>
          </p:nvPr>
        </p:nvSpPr>
        <p:spPr>
          <a:xfrm>
            <a:off x="770700" y="1216175"/>
            <a:ext cx="7662600" cy="33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AutoNum type="romanLcPeriod"/>
              <a:defRPr sz="1000"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AutoNum type="arabicPeriod"/>
              <a:defRPr sz="1000"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AutoNum type="alphaLcPeriod"/>
              <a:defRPr sz="1000"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AutoNum type="romanLcPeriod"/>
              <a:defRPr sz="1000"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AutoNum type="arabicPeriod"/>
              <a:defRPr sz="1000"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AutoNum type="alphaLcPeriod"/>
              <a:defRPr sz="1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AutoNum type="romanLcPeriod"/>
              <a:defRPr sz="1000"/>
            </a:lvl9pPr>
          </a:lstStyle>
          <a:p>
            <a:endParaRPr/>
          </a:p>
        </p:txBody>
      </p:sp>
      <p:grpSp>
        <p:nvGrpSpPr>
          <p:cNvPr id="106" name="Google Shape;106;p4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107" name="Google Shape;107;p4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4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4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4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4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31" name="Google Shape;131;p5"/>
          <p:cNvCxnSpPr/>
          <p:nvPr/>
        </p:nvCxnSpPr>
        <p:spPr>
          <a:xfrm>
            <a:off x="498025" y="-44700"/>
            <a:ext cx="0" cy="11049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2" name="Google Shape;132;p5"/>
          <p:cNvSpPr txBox="1">
            <a:spLocks noGrp="1"/>
          </p:cNvSpPr>
          <p:nvPr>
            <p:ph type="subTitle" idx="1"/>
          </p:nvPr>
        </p:nvSpPr>
        <p:spPr>
          <a:xfrm>
            <a:off x="3280813" y="1046250"/>
            <a:ext cx="19659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Font typeface="Barlow Condensed SemiBold"/>
              <a:buNone/>
              <a:defRPr sz="18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5"/>
          <p:cNvSpPr txBox="1">
            <a:spLocks noGrp="1"/>
          </p:cNvSpPr>
          <p:nvPr>
            <p:ph type="subTitle" idx="2"/>
          </p:nvPr>
        </p:nvSpPr>
        <p:spPr>
          <a:xfrm>
            <a:off x="3282700" y="1925451"/>
            <a:ext cx="4614000" cy="7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134" name="Google Shape;134;p5"/>
          <p:cNvSpPr txBox="1">
            <a:spLocks noGrp="1"/>
          </p:cNvSpPr>
          <p:nvPr>
            <p:ph type="title" idx="3" hasCustomPrompt="1"/>
          </p:nvPr>
        </p:nvSpPr>
        <p:spPr>
          <a:xfrm>
            <a:off x="5654113" y="1046250"/>
            <a:ext cx="19659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35" name="Google Shape;135;p5"/>
          <p:cNvSpPr txBox="1">
            <a:spLocks noGrp="1"/>
          </p:cNvSpPr>
          <p:nvPr>
            <p:ph type="subTitle" idx="4"/>
          </p:nvPr>
        </p:nvSpPr>
        <p:spPr>
          <a:xfrm>
            <a:off x="3280813" y="1636850"/>
            <a:ext cx="43434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Barlow Condensed Medium"/>
              <a:buNone/>
              <a:defRPr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5"/>
          <p:cNvSpPr txBox="1">
            <a:spLocks noGrp="1"/>
          </p:cNvSpPr>
          <p:nvPr>
            <p:ph type="subTitle" idx="5"/>
          </p:nvPr>
        </p:nvSpPr>
        <p:spPr>
          <a:xfrm>
            <a:off x="3280813" y="3003575"/>
            <a:ext cx="19659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arlow Condensed SemiBold"/>
              <a:buNone/>
              <a:defRPr sz="18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5"/>
          <p:cNvSpPr txBox="1">
            <a:spLocks noGrp="1"/>
          </p:cNvSpPr>
          <p:nvPr>
            <p:ph type="subTitle" idx="6"/>
          </p:nvPr>
        </p:nvSpPr>
        <p:spPr>
          <a:xfrm>
            <a:off x="3282700" y="3882776"/>
            <a:ext cx="4614000" cy="7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138" name="Google Shape;138;p5"/>
          <p:cNvSpPr txBox="1">
            <a:spLocks noGrp="1"/>
          </p:cNvSpPr>
          <p:nvPr>
            <p:ph type="title" idx="7" hasCustomPrompt="1"/>
          </p:nvPr>
        </p:nvSpPr>
        <p:spPr>
          <a:xfrm>
            <a:off x="5654113" y="3003575"/>
            <a:ext cx="19659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39" name="Google Shape;139;p5"/>
          <p:cNvSpPr txBox="1">
            <a:spLocks noGrp="1"/>
          </p:cNvSpPr>
          <p:nvPr>
            <p:ph type="subTitle" idx="8"/>
          </p:nvPr>
        </p:nvSpPr>
        <p:spPr>
          <a:xfrm>
            <a:off x="3280813" y="3594175"/>
            <a:ext cx="43434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Barlow Condensed Medium"/>
              <a:buNone/>
              <a:defRPr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40" name="Google Shape;140;p5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141" name="Google Shape;141;p5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5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5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5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5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5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5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5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5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5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5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4"/>
          <p:cNvSpPr txBox="1">
            <a:spLocks noGrp="1"/>
          </p:cNvSpPr>
          <p:nvPr>
            <p:ph type="ctrTitle"/>
          </p:nvPr>
        </p:nvSpPr>
        <p:spPr>
          <a:xfrm>
            <a:off x="4155425" y="1966900"/>
            <a:ext cx="4275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33" name="Google Shape;433;p14"/>
          <p:cNvSpPr txBox="1">
            <a:spLocks noGrp="1"/>
          </p:cNvSpPr>
          <p:nvPr>
            <p:ph type="title" idx="2" hasCustomPrompt="1"/>
          </p:nvPr>
        </p:nvSpPr>
        <p:spPr>
          <a:xfrm>
            <a:off x="2319727" y="196688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34" name="Google Shape;434;p14"/>
          <p:cNvSpPr txBox="1">
            <a:spLocks noGrp="1"/>
          </p:cNvSpPr>
          <p:nvPr>
            <p:ph type="ctrTitle" idx="3"/>
          </p:nvPr>
        </p:nvSpPr>
        <p:spPr>
          <a:xfrm>
            <a:off x="4155425" y="2632150"/>
            <a:ext cx="4275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35" name="Google Shape;435;p14"/>
          <p:cNvSpPr txBox="1">
            <a:spLocks noGrp="1"/>
          </p:cNvSpPr>
          <p:nvPr>
            <p:ph type="title" idx="4" hasCustomPrompt="1"/>
          </p:nvPr>
        </p:nvSpPr>
        <p:spPr>
          <a:xfrm>
            <a:off x="2319727" y="263213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36" name="Google Shape;436;p14"/>
          <p:cNvSpPr txBox="1">
            <a:spLocks noGrp="1"/>
          </p:cNvSpPr>
          <p:nvPr>
            <p:ph type="ctrTitle" idx="5"/>
          </p:nvPr>
        </p:nvSpPr>
        <p:spPr>
          <a:xfrm>
            <a:off x="4155425" y="3297400"/>
            <a:ext cx="4275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37" name="Google Shape;437;p14"/>
          <p:cNvSpPr txBox="1">
            <a:spLocks noGrp="1"/>
          </p:cNvSpPr>
          <p:nvPr>
            <p:ph type="title" idx="6" hasCustomPrompt="1"/>
          </p:nvPr>
        </p:nvSpPr>
        <p:spPr>
          <a:xfrm>
            <a:off x="2319727" y="329738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38" name="Google Shape;438;p14"/>
          <p:cNvSpPr txBox="1">
            <a:spLocks noGrp="1"/>
          </p:cNvSpPr>
          <p:nvPr>
            <p:ph type="ctrTitle" idx="7"/>
          </p:nvPr>
        </p:nvSpPr>
        <p:spPr>
          <a:xfrm>
            <a:off x="4155425" y="3962650"/>
            <a:ext cx="4275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39" name="Google Shape;439;p14"/>
          <p:cNvSpPr txBox="1">
            <a:spLocks noGrp="1"/>
          </p:cNvSpPr>
          <p:nvPr>
            <p:ph type="title" idx="8" hasCustomPrompt="1"/>
          </p:nvPr>
        </p:nvSpPr>
        <p:spPr>
          <a:xfrm>
            <a:off x="2319727" y="396263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40" name="Google Shape;440;p14"/>
          <p:cNvSpPr txBox="1">
            <a:spLocks noGrp="1"/>
          </p:cNvSpPr>
          <p:nvPr>
            <p:ph type="ctrTitle" idx="9"/>
          </p:nvPr>
        </p:nvSpPr>
        <p:spPr>
          <a:xfrm>
            <a:off x="4155425" y="1184800"/>
            <a:ext cx="38886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Barlow Condensed"/>
              <a:buNone/>
              <a:defRPr sz="36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grpSp>
        <p:nvGrpSpPr>
          <p:cNvPr id="441" name="Google Shape;441;p14"/>
          <p:cNvGrpSpPr/>
          <p:nvPr/>
        </p:nvGrpSpPr>
        <p:grpSpPr>
          <a:xfrm rot="-5400000">
            <a:off x="286059" y="3659330"/>
            <a:ext cx="1209907" cy="1782035"/>
            <a:chOff x="700771" y="-227337"/>
            <a:chExt cx="1458774" cy="2138784"/>
          </a:xfrm>
        </p:grpSpPr>
        <p:sp>
          <p:nvSpPr>
            <p:cNvPr id="442" name="Google Shape;442;p14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4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4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4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4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4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4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4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4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4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4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4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4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4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4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4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4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4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4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1" name="Google Shape;461;p14"/>
          <p:cNvGrpSpPr/>
          <p:nvPr/>
        </p:nvGrpSpPr>
        <p:grpSpPr>
          <a:xfrm rot="5400000">
            <a:off x="7613820" y="-692278"/>
            <a:ext cx="877851" cy="2209091"/>
            <a:chOff x="-26858" y="-227337"/>
            <a:chExt cx="1093215" cy="2757917"/>
          </a:xfrm>
        </p:grpSpPr>
        <p:sp>
          <p:nvSpPr>
            <p:cNvPr id="462" name="Google Shape;462;p14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4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4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4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4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4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4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4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4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1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14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14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14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14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14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14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14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14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1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14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1">
  <p:cSld name="CUSTOM_1_1"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5"/>
          <p:cNvSpPr txBox="1">
            <a:spLocks noGrp="1"/>
          </p:cNvSpPr>
          <p:nvPr>
            <p:ph type="ctrTitle"/>
          </p:nvPr>
        </p:nvSpPr>
        <p:spPr>
          <a:xfrm>
            <a:off x="721720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86" name="Google Shape;486;p15"/>
          <p:cNvSpPr txBox="1">
            <a:spLocks noGrp="1"/>
          </p:cNvSpPr>
          <p:nvPr>
            <p:ph type="title" idx="2" hasCustomPrompt="1"/>
          </p:nvPr>
        </p:nvSpPr>
        <p:spPr>
          <a:xfrm>
            <a:off x="721720" y="1692675"/>
            <a:ext cx="1837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87" name="Google Shape;487;p15"/>
          <p:cNvSpPr txBox="1">
            <a:spLocks noGrp="1"/>
          </p:cNvSpPr>
          <p:nvPr>
            <p:ph type="ctrTitle" idx="3"/>
          </p:nvPr>
        </p:nvSpPr>
        <p:spPr>
          <a:xfrm>
            <a:off x="2675306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88" name="Google Shape;488;p15"/>
          <p:cNvSpPr txBox="1">
            <a:spLocks noGrp="1"/>
          </p:cNvSpPr>
          <p:nvPr>
            <p:ph type="title" idx="4" hasCustomPrompt="1"/>
          </p:nvPr>
        </p:nvSpPr>
        <p:spPr>
          <a:xfrm>
            <a:off x="2675970" y="1692675"/>
            <a:ext cx="1837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89" name="Google Shape;489;p15"/>
          <p:cNvSpPr txBox="1">
            <a:spLocks noGrp="1"/>
          </p:cNvSpPr>
          <p:nvPr>
            <p:ph type="ctrTitle" idx="5"/>
          </p:nvPr>
        </p:nvSpPr>
        <p:spPr>
          <a:xfrm>
            <a:off x="4632122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90" name="Google Shape;490;p15"/>
          <p:cNvSpPr txBox="1">
            <a:spLocks noGrp="1"/>
          </p:cNvSpPr>
          <p:nvPr>
            <p:ph type="title" idx="6" hasCustomPrompt="1"/>
          </p:nvPr>
        </p:nvSpPr>
        <p:spPr>
          <a:xfrm>
            <a:off x="4630220" y="1692675"/>
            <a:ext cx="1837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91" name="Google Shape;491;p15"/>
          <p:cNvSpPr txBox="1">
            <a:spLocks noGrp="1"/>
          </p:cNvSpPr>
          <p:nvPr>
            <p:ph type="ctrTitle" idx="7"/>
          </p:nvPr>
        </p:nvSpPr>
        <p:spPr>
          <a:xfrm>
            <a:off x="6584480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92" name="Google Shape;492;p15"/>
          <p:cNvSpPr txBox="1">
            <a:spLocks noGrp="1"/>
          </p:cNvSpPr>
          <p:nvPr>
            <p:ph type="title" idx="8" hasCustomPrompt="1"/>
          </p:nvPr>
        </p:nvSpPr>
        <p:spPr>
          <a:xfrm>
            <a:off x="6584470" y="1692675"/>
            <a:ext cx="1837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93" name="Google Shape;493;p15"/>
          <p:cNvSpPr txBox="1">
            <a:spLocks noGrp="1"/>
          </p:cNvSpPr>
          <p:nvPr>
            <p:ph type="subTitle" idx="1"/>
          </p:nvPr>
        </p:nvSpPr>
        <p:spPr>
          <a:xfrm>
            <a:off x="723670" y="3082235"/>
            <a:ext cx="1833900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15"/>
          <p:cNvSpPr txBox="1">
            <a:spLocks noGrp="1"/>
          </p:cNvSpPr>
          <p:nvPr>
            <p:ph type="subTitle" idx="9"/>
          </p:nvPr>
        </p:nvSpPr>
        <p:spPr>
          <a:xfrm>
            <a:off x="6586420" y="3082235"/>
            <a:ext cx="1833900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15"/>
          <p:cNvSpPr txBox="1">
            <a:spLocks noGrp="1"/>
          </p:cNvSpPr>
          <p:nvPr>
            <p:ph type="subTitle" idx="13"/>
          </p:nvPr>
        </p:nvSpPr>
        <p:spPr>
          <a:xfrm>
            <a:off x="4634726" y="3082235"/>
            <a:ext cx="1833900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6" name="Google Shape;496;p15"/>
          <p:cNvSpPr txBox="1">
            <a:spLocks noGrp="1"/>
          </p:cNvSpPr>
          <p:nvPr>
            <p:ph type="subTitle" idx="14"/>
          </p:nvPr>
        </p:nvSpPr>
        <p:spPr>
          <a:xfrm>
            <a:off x="2678591" y="3082235"/>
            <a:ext cx="1833900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97" name="Google Shape;497;p15"/>
          <p:cNvGrpSpPr/>
          <p:nvPr/>
        </p:nvGrpSpPr>
        <p:grpSpPr>
          <a:xfrm rot="-5400000">
            <a:off x="286059" y="3659330"/>
            <a:ext cx="1209907" cy="1782035"/>
            <a:chOff x="700771" y="-227337"/>
            <a:chExt cx="1458774" cy="2138784"/>
          </a:xfrm>
        </p:grpSpPr>
        <p:sp>
          <p:nvSpPr>
            <p:cNvPr id="498" name="Google Shape;498;p15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5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5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5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5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5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5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5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5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5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5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5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5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15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15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5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5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5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5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7" name="Google Shape;517;p15"/>
          <p:cNvGrpSpPr/>
          <p:nvPr/>
        </p:nvGrpSpPr>
        <p:grpSpPr>
          <a:xfrm rot="5400000">
            <a:off x="7613820" y="-692278"/>
            <a:ext cx="877851" cy="2209091"/>
            <a:chOff x="-26858" y="-227337"/>
            <a:chExt cx="1093215" cy="2757917"/>
          </a:xfrm>
        </p:grpSpPr>
        <p:sp>
          <p:nvSpPr>
            <p:cNvPr id="518" name="Google Shape;518;p15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5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5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5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5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5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5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5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5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5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15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15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15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15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15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15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15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15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15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2">
  <p:cSld name="CUSTOM_1_1_1"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16"/>
          <p:cNvSpPr txBox="1">
            <a:spLocks noGrp="1"/>
          </p:cNvSpPr>
          <p:nvPr>
            <p:ph type="ctrTitle"/>
          </p:nvPr>
        </p:nvSpPr>
        <p:spPr>
          <a:xfrm>
            <a:off x="2139858" y="1377824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42" name="Google Shape;542;p16"/>
          <p:cNvSpPr txBox="1">
            <a:spLocks noGrp="1"/>
          </p:cNvSpPr>
          <p:nvPr>
            <p:ph type="title" idx="2" hasCustomPrompt="1"/>
          </p:nvPr>
        </p:nvSpPr>
        <p:spPr>
          <a:xfrm>
            <a:off x="813900" y="1424244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43" name="Google Shape;543;p16"/>
          <p:cNvSpPr txBox="1">
            <a:spLocks noGrp="1"/>
          </p:cNvSpPr>
          <p:nvPr>
            <p:ph type="subTitle" idx="1"/>
          </p:nvPr>
        </p:nvSpPr>
        <p:spPr>
          <a:xfrm>
            <a:off x="2139858" y="1729862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4" name="Google Shape;544;p16"/>
          <p:cNvSpPr txBox="1">
            <a:spLocks noGrp="1"/>
          </p:cNvSpPr>
          <p:nvPr>
            <p:ph type="ctrTitle" idx="3"/>
          </p:nvPr>
        </p:nvSpPr>
        <p:spPr>
          <a:xfrm>
            <a:off x="4572000" y="468450"/>
            <a:ext cx="3790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cxnSp>
        <p:nvCxnSpPr>
          <p:cNvPr id="545" name="Google Shape;545;p16"/>
          <p:cNvCxnSpPr/>
          <p:nvPr/>
        </p:nvCxnSpPr>
        <p:spPr>
          <a:xfrm>
            <a:off x="8634675" y="-1279600"/>
            <a:ext cx="0" cy="22800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46" name="Google Shape;546;p16"/>
          <p:cNvGrpSpPr/>
          <p:nvPr/>
        </p:nvGrpSpPr>
        <p:grpSpPr>
          <a:xfrm rot="-5400000">
            <a:off x="665620" y="3611830"/>
            <a:ext cx="877851" cy="2209091"/>
            <a:chOff x="-26858" y="-227337"/>
            <a:chExt cx="1093215" cy="2757917"/>
          </a:xfrm>
        </p:grpSpPr>
        <p:sp>
          <p:nvSpPr>
            <p:cNvPr id="547" name="Google Shape;547;p1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6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16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16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16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1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1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16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16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6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6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6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6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6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6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6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6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9" name="Google Shape;569;p16"/>
          <p:cNvSpPr txBox="1">
            <a:spLocks noGrp="1"/>
          </p:cNvSpPr>
          <p:nvPr>
            <p:ph type="ctrTitle" idx="4"/>
          </p:nvPr>
        </p:nvSpPr>
        <p:spPr>
          <a:xfrm>
            <a:off x="5998758" y="1377824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70" name="Google Shape;570;p16"/>
          <p:cNvSpPr txBox="1">
            <a:spLocks noGrp="1"/>
          </p:cNvSpPr>
          <p:nvPr>
            <p:ph type="title" idx="5" hasCustomPrompt="1"/>
          </p:nvPr>
        </p:nvSpPr>
        <p:spPr>
          <a:xfrm>
            <a:off x="4672800" y="1424244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71" name="Google Shape;571;p16"/>
          <p:cNvSpPr txBox="1">
            <a:spLocks noGrp="1"/>
          </p:cNvSpPr>
          <p:nvPr>
            <p:ph type="subTitle" idx="6"/>
          </p:nvPr>
        </p:nvSpPr>
        <p:spPr>
          <a:xfrm>
            <a:off x="5998758" y="1729862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2" name="Google Shape;572;p16"/>
          <p:cNvSpPr txBox="1">
            <a:spLocks noGrp="1"/>
          </p:cNvSpPr>
          <p:nvPr>
            <p:ph type="ctrTitle" idx="7"/>
          </p:nvPr>
        </p:nvSpPr>
        <p:spPr>
          <a:xfrm>
            <a:off x="2139858" y="3122063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73" name="Google Shape;573;p16"/>
          <p:cNvSpPr txBox="1">
            <a:spLocks noGrp="1"/>
          </p:cNvSpPr>
          <p:nvPr>
            <p:ph type="title" idx="8" hasCustomPrompt="1"/>
          </p:nvPr>
        </p:nvSpPr>
        <p:spPr>
          <a:xfrm>
            <a:off x="813900" y="3168483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74" name="Google Shape;574;p16"/>
          <p:cNvSpPr txBox="1">
            <a:spLocks noGrp="1"/>
          </p:cNvSpPr>
          <p:nvPr>
            <p:ph type="subTitle" idx="9"/>
          </p:nvPr>
        </p:nvSpPr>
        <p:spPr>
          <a:xfrm>
            <a:off x="2139858" y="3474101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5" name="Google Shape;575;p16"/>
          <p:cNvSpPr txBox="1">
            <a:spLocks noGrp="1"/>
          </p:cNvSpPr>
          <p:nvPr>
            <p:ph type="ctrTitle" idx="13"/>
          </p:nvPr>
        </p:nvSpPr>
        <p:spPr>
          <a:xfrm>
            <a:off x="5998758" y="3122063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76" name="Google Shape;576;p16"/>
          <p:cNvSpPr txBox="1">
            <a:spLocks noGrp="1"/>
          </p:cNvSpPr>
          <p:nvPr>
            <p:ph type="title" idx="14" hasCustomPrompt="1"/>
          </p:nvPr>
        </p:nvSpPr>
        <p:spPr>
          <a:xfrm>
            <a:off x="4672800" y="3168483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77" name="Google Shape;577;p16"/>
          <p:cNvSpPr txBox="1">
            <a:spLocks noGrp="1"/>
          </p:cNvSpPr>
          <p:nvPr>
            <p:ph type="subTitle" idx="15"/>
          </p:nvPr>
        </p:nvSpPr>
        <p:spPr>
          <a:xfrm>
            <a:off x="5998758" y="3474101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_AND_BODY_2">
    <p:spTree>
      <p:nvGrpSpPr>
        <p:cNvPr id="1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29"/>
          <p:cNvSpPr txBox="1">
            <a:spLocks noGrp="1"/>
          </p:cNvSpPr>
          <p:nvPr>
            <p:ph type="title"/>
          </p:nvPr>
        </p:nvSpPr>
        <p:spPr>
          <a:xfrm>
            <a:off x="4306824" y="2036701"/>
            <a:ext cx="32919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16" name="Google Shape;1116;p29"/>
          <p:cNvSpPr txBox="1">
            <a:spLocks noGrp="1"/>
          </p:cNvSpPr>
          <p:nvPr>
            <p:ph type="subTitle" idx="1"/>
          </p:nvPr>
        </p:nvSpPr>
        <p:spPr>
          <a:xfrm>
            <a:off x="1865375" y="2706625"/>
            <a:ext cx="4023300" cy="142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17" name="Google Shape;1117;p29"/>
          <p:cNvGrpSpPr/>
          <p:nvPr/>
        </p:nvGrpSpPr>
        <p:grpSpPr>
          <a:xfrm rot="-5400000" flipH="1">
            <a:off x="286059" y="-312722"/>
            <a:ext cx="1209907" cy="1782035"/>
            <a:chOff x="700771" y="-227337"/>
            <a:chExt cx="1458774" cy="2138784"/>
          </a:xfrm>
        </p:grpSpPr>
        <p:sp>
          <p:nvSpPr>
            <p:cNvPr id="1118" name="Google Shape;1118;p29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29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29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29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29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29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29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29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29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29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29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29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29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29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29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29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29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29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29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7" name="Google Shape;1137;p29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1138" name="Google Shape;1138;p29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29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29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29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29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29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29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29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29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29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29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29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29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29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29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29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29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29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29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29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29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29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 SemiBold"/>
              <a:buNone/>
              <a:defRPr sz="28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●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○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■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●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○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■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●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○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Char char="■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8" r:id="rId5"/>
    <p:sldLayoutId id="2147483660" r:id="rId6"/>
    <p:sldLayoutId id="2147483661" r:id="rId7"/>
    <p:sldLayoutId id="2147483662" r:id="rId8"/>
    <p:sldLayoutId id="2147483675" r:id="rId9"/>
    <p:sldLayoutId id="2147483676" r:id="rId10"/>
    <p:sldLayoutId id="2147483683" r:id="rId11"/>
    <p:sldLayoutId id="214748369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0.png"/><Relationship Id="rId4" Type="http://schemas.openxmlformats.org/officeDocument/2006/relationships/image" Target="../media/image1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5" name="Google Shape;1965;p52"/>
          <p:cNvSpPr txBox="1">
            <a:spLocks noGrp="1"/>
          </p:cNvSpPr>
          <p:nvPr>
            <p:ph type="ctrTitle"/>
          </p:nvPr>
        </p:nvSpPr>
        <p:spPr>
          <a:xfrm>
            <a:off x="851093" y="2098696"/>
            <a:ext cx="8173637" cy="14507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nfant </a:t>
            </a:r>
            <a:r>
              <a:rPr lang="en" sz="3200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phakia </a:t>
            </a:r>
            <a:r>
              <a:rPr lang="en" sz="3200" dirty="0">
                <a:solidFill>
                  <a:schemeClr val="tx2">
                    <a:lumMod val="50000"/>
                  </a:schemeClr>
                </a:solidFill>
              </a:rPr>
              <a:t>T</a:t>
            </a:r>
            <a:r>
              <a:rPr lang="tr-TR" sz="3200" dirty="0"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eatment </a:t>
            </a:r>
            <a:r>
              <a:rPr lang="en" sz="3200" dirty="0">
                <a:solidFill>
                  <a:schemeClr val="tx2">
                    <a:lumMod val="50000"/>
                  </a:schemeClr>
                </a:solidFill>
              </a:rPr>
              <a:t>S</a:t>
            </a: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tudies</a:t>
            </a:r>
            <a:br>
              <a:rPr lang="en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    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66" name="Google Shape;1966;p52"/>
          <p:cNvSpPr txBox="1">
            <a:spLocks noGrp="1"/>
          </p:cNvSpPr>
          <p:nvPr>
            <p:ph type="subTitle" idx="1"/>
          </p:nvPr>
        </p:nvSpPr>
        <p:spPr>
          <a:xfrm>
            <a:off x="496251" y="3502850"/>
            <a:ext cx="5719835" cy="18581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 rtl="0">
              <a:buNone/>
            </a:pPr>
            <a:r>
              <a:rPr lang="tr-TR" sz="2000" dirty="0">
                <a:solidFill>
                  <a:srgbClr val="002060"/>
                </a:solidFill>
                <a:effectLst/>
                <a:latin typeface="Barlow" pitchFamily="2" charset="0"/>
              </a:rPr>
              <a:t>Monte A Del Monte, MD</a:t>
            </a:r>
          </a:p>
          <a:p>
            <a:pPr marL="0" indent="0" algn="l" rtl="0">
              <a:buNone/>
            </a:pPr>
            <a:r>
              <a:rPr lang="tr-TR" dirty="0" err="1">
                <a:solidFill>
                  <a:srgbClr val="002060"/>
                </a:solidFill>
                <a:latin typeface="Barlow" pitchFamily="2" charset="0"/>
              </a:rPr>
              <a:t>University</a:t>
            </a:r>
            <a:r>
              <a:rPr lang="tr-TR" dirty="0">
                <a:solidFill>
                  <a:srgbClr val="002060"/>
                </a:solidFill>
                <a:latin typeface="Barlow" pitchFamily="2" charset="0"/>
              </a:rPr>
              <a:t> of Michigan/ Kellogg </a:t>
            </a:r>
            <a:r>
              <a:rPr lang="tr-TR" dirty="0" err="1">
                <a:solidFill>
                  <a:srgbClr val="002060"/>
                </a:solidFill>
                <a:latin typeface="Barlow" pitchFamily="2" charset="0"/>
              </a:rPr>
              <a:t>Eye</a:t>
            </a:r>
            <a:r>
              <a:rPr lang="tr-TR" dirty="0">
                <a:solidFill>
                  <a:srgbClr val="002060"/>
                </a:solidFill>
                <a:latin typeface="Barlow" pitchFamily="2" charset="0"/>
              </a:rPr>
              <a:t> Center</a:t>
            </a:r>
          </a:p>
          <a:p>
            <a:pPr marL="0" indent="0" algn="l" rtl="0">
              <a:buNone/>
            </a:pPr>
            <a:endParaRPr lang="tr-TR" dirty="0">
              <a:solidFill>
                <a:srgbClr val="002060"/>
              </a:solidFill>
              <a:latin typeface="Barlow" pitchFamily="2" charset="0"/>
            </a:endParaRPr>
          </a:p>
          <a:p>
            <a:pPr marL="0" indent="0" algn="l" rtl="0">
              <a:buNone/>
            </a:pPr>
            <a:r>
              <a:rPr lang="tr-TR" sz="2000" dirty="0">
                <a:solidFill>
                  <a:srgbClr val="002060"/>
                </a:solidFill>
                <a:effectLst/>
                <a:latin typeface="Barlow" pitchFamily="2" charset="0"/>
              </a:rPr>
              <a:t>Hande Taylan </a:t>
            </a:r>
            <a:r>
              <a:rPr lang="tr-TR" sz="2000" dirty="0" err="1">
                <a:solidFill>
                  <a:srgbClr val="002060"/>
                </a:solidFill>
                <a:effectLst/>
                <a:latin typeface="Barlow" pitchFamily="2" charset="0"/>
              </a:rPr>
              <a:t>Sekeroglu</a:t>
            </a:r>
            <a:r>
              <a:rPr lang="tr-TR" sz="2000" dirty="0">
                <a:solidFill>
                  <a:srgbClr val="002060"/>
                </a:solidFill>
                <a:effectLst/>
                <a:latin typeface="Barlow" pitchFamily="2" charset="0"/>
              </a:rPr>
              <a:t>, MD, </a:t>
            </a:r>
            <a:r>
              <a:rPr lang="tr-TR" sz="2000" dirty="0" err="1">
                <a:solidFill>
                  <a:srgbClr val="002060"/>
                </a:solidFill>
                <a:effectLst/>
                <a:latin typeface="Barlow" pitchFamily="2" charset="0"/>
              </a:rPr>
              <a:t>PhD</a:t>
            </a:r>
            <a:r>
              <a:rPr lang="tr-TR" sz="2000" dirty="0">
                <a:solidFill>
                  <a:srgbClr val="002060"/>
                </a:solidFill>
                <a:effectLst/>
                <a:latin typeface="Barlow" pitchFamily="2" charset="0"/>
              </a:rPr>
              <a:t> (Genetics)</a:t>
            </a:r>
          </a:p>
          <a:p>
            <a:pPr marL="0" indent="0" algn="l" rtl="0">
              <a:buNone/>
            </a:pPr>
            <a:r>
              <a:rPr lang="tr-TR" dirty="0">
                <a:solidFill>
                  <a:srgbClr val="002060"/>
                </a:solidFill>
                <a:effectLst/>
                <a:latin typeface="Barlow" pitchFamily="2" charset="0"/>
              </a:rPr>
              <a:t>Hacettepe </a:t>
            </a:r>
            <a:r>
              <a:rPr lang="tr-TR" dirty="0" err="1">
                <a:solidFill>
                  <a:srgbClr val="002060"/>
                </a:solidFill>
                <a:effectLst/>
                <a:latin typeface="Barlow" pitchFamily="2" charset="0"/>
              </a:rPr>
              <a:t>University</a:t>
            </a:r>
            <a:r>
              <a:rPr lang="tr-TR" dirty="0">
                <a:solidFill>
                  <a:srgbClr val="002060"/>
                </a:solidFill>
                <a:effectLst/>
                <a:latin typeface="Barlow" pitchFamily="2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effectLst/>
                <a:latin typeface="Barlow" pitchFamily="2" charset="0"/>
              </a:rPr>
              <a:t>Faculty</a:t>
            </a:r>
            <a:r>
              <a:rPr lang="tr-TR" dirty="0">
                <a:solidFill>
                  <a:srgbClr val="002060"/>
                </a:solidFill>
                <a:effectLst/>
                <a:latin typeface="Barlow" pitchFamily="2" charset="0"/>
              </a:rPr>
              <a:t> of </a:t>
            </a:r>
            <a:r>
              <a:rPr lang="tr-TR" dirty="0" err="1">
                <a:solidFill>
                  <a:srgbClr val="002060"/>
                </a:solidFill>
                <a:effectLst/>
                <a:latin typeface="Barlow" pitchFamily="2" charset="0"/>
              </a:rPr>
              <a:t>Medicine</a:t>
            </a:r>
            <a:endParaRPr lang="tr-TR" dirty="0">
              <a:solidFill>
                <a:srgbClr val="002060"/>
              </a:solidFill>
              <a:effectLst/>
              <a:latin typeface="Barlow" pitchFamily="2" charset="0"/>
            </a:endParaRPr>
          </a:p>
          <a:p>
            <a:pPr marL="0" indent="0">
              <a:buNone/>
            </a:pPr>
            <a:br>
              <a:rPr lang="tr-TR" dirty="0">
                <a:solidFill>
                  <a:srgbClr val="002060"/>
                </a:solidFill>
                <a:effectLst/>
                <a:latin typeface="Arvo"/>
              </a:rPr>
            </a:br>
            <a:endParaRPr dirty="0">
              <a:solidFill>
                <a:srgbClr val="002060"/>
              </a:solidFill>
            </a:endParaRPr>
          </a:p>
        </p:txBody>
      </p:sp>
      <p:sp>
        <p:nvSpPr>
          <p:cNvPr id="1967" name="Google Shape;1967;p52"/>
          <p:cNvSpPr/>
          <p:nvPr/>
        </p:nvSpPr>
        <p:spPr>
          <a:xfrm rot="10800000">
            <a:off x="-76200" y="1690558"/>
            <a:ext cx="382257" cy="441707"/>
          </a:xfrm>
          <a:custGeom>
            <a:avLst/>
            <a:gdLst/>
            <a:ahLst/>
            <a:cxnLst/>
            <a:rect l="l" t="t" r="r" b="b"/>
            <a:pathLst>
              <a:path w="27654" h="31824" extrusionOk="0">
                <a:moveTo>
                  <a:pt x="27653" y="1"/>
                </a:moveTo>
                <a:lnTo>
                  <a:pt x="0" y="15845"/>
                </a:lnTo>
                <a:lnTo>
                  <a:pt x="27653" y="31823"/>
                </a:lnTo>
                <a:lnTo>
                  <a:pt x="27653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8" name="Google Shape;1968;p52"/>
          <p:cNvSpPr/>
          <p:nvPr/>
        </p:nvSpPr>
        <p:spPr>
          <a:xfrm rot="10800000">
            <a:off x="-76202" y="1248850"/>
            <a:ext cx="382247" cy="663492"/>
          </a:xfrm>
          <a:custGeom>
            <a:avLst/>
            <a:gdLst/>
            <a:ahLst/>
            <a:cxnLst/>
            <a:rect l="l" t="t" r="r" b="b"/>
            <a:pathLst>
              <a:path w="27654" h="47802" extrusionOk="0">
                <a:moveTo>
                  <a:pt x="0" y="0"/>
                </a:moveTo>
                <a:lnTo>
                  <a:pt x="0" y="31823"/>
                </a:lnTo>
                <a:lnTo>
                  <a:pt x="134" y="31956"/>
                </a:lnTo>
                <a:lnTo>
                  <a:pt x="27653" y="47801"/>
                </a:lnTo>
                <a:lnTo>
                  <a:pt x="27653" y="159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9" name="Google Shape;1969;p52"/>
          <p:cNvSpPr/>
          <p:nvPr/>
        </p:nvSpPr>
        <p:spPr>
          <a:xfrm rot="10800000">
            <a:off x="-76200" y="143724"/>
            <a:ext cx="382257" cy="663476"/>
          </a:xfrm>
          <a:custGeom>
            <a:avLst/>
            <a:gdLst/>
            <a:ahLst/>
            <a:cxnLst/>
            <a:rect l="l" t="t" r="r" b="b"/>
            <a:pathLst>
              <a:path w="27654" h="47802" extrusionOk="0">
                <a:moveTo>
                  <a:pt x="27653" y="1"/>
                </a:moveTo>
                <a:lnTo>
                  <a:pt x="0" y="15979"/>
                </a:lnTo>
                <a:lnTo>
                  <a:pt x="0" y="47802"/>
                </a:lnTo>
                <a:lnTo>
                  <a:pt x="134" y="47802"/>
                </a:lnTo>
                <a:lnTo>
                  <a:pt x="27653" y="31824"/>
                </a:lnTo>
                <a:lnTo>
                  <a:pt x="2765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0" name="Google Shape;1970;p52"/>
          <p:cNvSpPr/>
          <p:nvPr/>
        </p:nvSpPr>
        <p:spPr>
          <a:xfrm rot="10800000">
            <a:off x="-76202" y="-76210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27520" y="1"/>
                </a:moveTo>
                <a:lnTo>
                  <a:pt x="1" y="15979"/>
                </a:lnTo>
                <a:lnTo>
                  <a:pt x="27520" y="31823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1" name="Google Shape;1971;p52"/>
          <p:cNvSpPr/>
          <p:nvPr/>
        </p:nvSpPr>
        <p:spPr>
          <a:xfrm rot="10800000">
            <a:off x="-76191" y="807176"/>
            <a:ext cx="382247" cy="44170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27653" y="0"/>
                </a:moveTo>
                <a:lnTo>
                  <a:pt x="0" y="15978"/>
                </a:lnTo>
                <a:lnTo>
                  <a:pt x="27653" y="31823"/>
                </a:lnTo>
                <a:lnTo>
                  <a:pt x="2765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2" name="Google Shape;1972;p52"/>
          <p:cNvSpPr/>
          <p:nvPr/>
        </p:nvSpPr>
        <p:spPr>
          <a:xfrm rot="10800000">
            <a:off x="686447" y="1690558"/>
            <a:ext cx="380418" cy="44170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27521" y="1"/>
                </a:moveTo>
                <a:lnTo>
                  <a:pt x="1" y="15845"/>
                </a:lnTo>
                <a:lnTo>
                  <a:pt x="27521" y="31823"/>
                </a:lnTo>
                <a:lnTo>
                  <a:pt x="2752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3" name="Google Shape;1973;p52"/>
          <p:cNvSpPr/>
          <p:nvPr/>
        </p:nvSpPr>
        <p:spPr>
          <a:xfrm rot="10800000">
            <a:off x="684609" y="1248865"/>
            <a:ext cx="384095" cy="661630"/>
          </a:xfrm>
          <a:custGeom>
            <a:avLst/>
            <a:gdLst/>
            <a:ahLst/>
            <a:cxnLst/>
            <a:rect l="l" t="t" r="r" b="b"/>
            <a:pathLst>
              <a:path w="27787" h="47669" extrusionOk="0">
                <a:moveTo>
                  <a:pt x="1" y="1"/>
                </a:moveTo>
                <a:lnTo>
                  <a:pt x="134" y="31823"/>
                </a:lnTo>
                <a:lnTo>
                  <a:pt x="27787" y="47668"/>
                </a:lnTo>
                <a:lnTo>
                  <a:pt x="27654" y="15845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4" name="Google Shape;1974;p52"/>
          <p:cNvSpPr/>
          <p:nvPr/>
        </p:nvSpPr>
        <p:spPr>
          <a:xfrm rot="10800000">
            <a:off x="306052" y="1248850"/>
            <a:ext cx="380409" cy="661646"/>
          </a:xfrm>
          <a:custGeom>
            <a:avLst/>
            <a:gdLst/>
            <a:ahLst/>
            <a:cxnLst/>
            <a:rect l="l" t="t" r="r" b="b"/>
            <a:pathLst>
              <a:path w="27521" h="47669" extrusionOk="0">
                <a:moveTo>
                  <a:pt x="27520" y="1"/>
                </a:moveTo>
                <a:lnTo>
                  <a:pt x="1" y="15845"/>
                </a:lnTo>
                <a:lnTo>
                  <a:pt x="1" y="47668"/>
                </a:lnTo>
                <a:lnTo>
                  <a:pt x="27520" y="31823"/>
                </a:lnTo>
                <a:lnTo>
                  <a:pt x="27520" y="31690"/>
                </a:lnTo>
                <a:lnTo>
                  <a:pt x="27520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5" name="Google Shape;1975;p52"/>
          <p:cNvSpPr/>
          <p:nvPr/>
        </p:nvSpPr>
        <p:spPr>
          <a:xfrm rot="10800000">
            <a:off x="680965" y="2692002"/>
            <a:ext cx="111133" cy="127335"/>
          </a:xfrm>
          <a:custGeom>
            <a:avLst/>
            <a:gdLst/>
            <a:ahLst/>
            <a:cxnLst/>
            <a:rect l="l" t="t" r="r" b="b"/>
            <a:pathLst>
              <a:path w="8040" h="9174" extrusionOk="0">
                <a:moveTo>
                  <a:pt x="8040" y="0"/>
                </a:moveTo>
                <a:lnTo>
                  <a:pt x="1" y="4604"/>
                </a:lnTo>
                <a:lnTo>
                  <a:pt x="8040" y="9174"/>
                </a:lnTo>
                <a:lnTo>
                  <a:pt x="804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6" name="Google Shape;1976;p52"/>
          <p:cNvSpPr/>
          <p:nvPr/>
        </p:nvSpPr>
        <p:spPr>
          <a:xfrm rot="10800000">
            <a:off x="306043" y="2132251"/>
            <a:ext cx="380418" cy="442165"/>
          </a:xfrm>
          <a:custGeom>
            <a:avLst/>
            <a:gdLst/>
            <a:ahLst/>
            <a:cxnLst/>
            <a:rect l="l" t="t" r="r" b="b"/>
            <a:pathLst>
              <a:path w="27521" h="31857" extrusionOk="0">
                <a:moveTo>
                  <a:pt x="1" y="0"/>
                </a:moveTo>
                <a:lnTo>
                  <a:pt x="1" y="31857"/>
                </a:lnTo>
                <a:lnTo>
                  <a:pt x="27520" y="15845"/>
                </a:lnTo>
                <a:lnTo>
                  <a:pt x="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7" name="Google Shape;1977;p52"/>
          <p:cNvSpPr/>
          <p:nvPr/>
        </p:nvSpPr>
        <p:spPr>
          <a:xfrm rot="10800000">
            <a:off x="306043" y="-76200"/>
            <a:ext cx="760822" cy="441707"/>
          </a:xfrm>
          <a:custGeom>
            <a:avLst/>
            <a:gdLst/>
            <a:ahLst/>
            <a:cxnLst/>
            <a:rect l="l" t="t" r="r" b="b"/>
            <a:pathLst>
              <a:path w="55041" h="31824" extrusionOk="0">
                <a:moveTo>
                  <a:pt x="27521" y="1"/>
                </a:moveTo>
                <a:lnTo>
                  <a:pt x="1" y="15979"/>
                </a:lnTo>
                <a:lnTo>
                  <a:pt x="27521" y="31823"/>
                </a:lnTo>
                <a:lnTo>
                  <a:pt x="55040" y="15979"/>
                </a:lnTo>
                <a:lnTo>
                  <a:pt x="2752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8" name="Google Shape;1978;p52"/>
          <p:cNvSpPr/>
          <p:nvPr/>
        </p:nvSpPr>
        <p:spPr>
          <a:xfrm rot="10800000">
            <a:off x="306043" y="143724"/>
            <a:ext cx="380418" cy="663476"/>
          </a:xfrm>
          <a:custGeom>
            <a:avLst/>
            <a:gdLst/>
            <a:ahLst/>
            <a:cxnLst/>
            <a:rect l="l" t="t" r="r" b="b"/>
            <a:pathLst>
              <a:path w="27521" h="47802" extrusionOk="0">
                <a:moveTo>
                  <a:pt x="1" y="1"/>
                </a:moveTo>
                <a:lnTo>
                  <a:pt x="1" y="31824"/>
                </a:lnTo>
                <a:lnTo>
                  <a:pt x="27520" y="47802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9" name="Google Shape;1979;p52"/>
          <p:cNvSpPr/>
          <p:nvPr/>
        </p:nvSpPr>
        <p:spPr>
          <a:xfrm rot="10800000">
            <a:off x="306043" y="585416"/>
            <a:ext cx="380418" cy="441693"/>
          </a:xfrm>
          <a:custGeom>
            <a:avLst/>
            <a:gdLst/>
            <a:ahLst/>
            <a:cxnLst/>
            <a:rect l="l" t="t" r="r" b="b"/>
            <a:pathLst>
              <a:path w="27521" h="31823" extrusionOk="0">
                <a:moveTo>
                  <a:pt x="27520" y="0"/>
                </a:moveTo>
                <a:lnTo>
                  <a:pt x="1" y="15845"/>
                </a:lnTo>
                <a:lnTo>
                  <a:pt x="27520" y="31823"/>
                </a:lnTo>
                <a:lnTo>
                  <a:pt x="2752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0" name="Google Shape;1980;p52"/>
          <p:cNvSpPr/>
          <p:nvPr/>
        </p:nvSpPr>
        <p:spPr>
          <a:xfrm rot="10800000">
            <a:off x="-76191" y="585406"/>
            <a:ext cx="382247" cy="44170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0" y="0"/>
                </a:moveTo>
                <a:lnTo>
                  <a:pt x="0" y="31823"/>
                </a:lnTo>
                <a:lnTo>
                  <a:pt x="27653" y="158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1" name="Google Shape;1981;p52"/>
          <p:cNvSpPr/>
          <p:nvPr/>
        </p:nvSpPr>
        <p:spPr>
          <a:xfrm rot="10800000">
            <a:off x="-76202" y="1027085"/>
            <a:ext cx="382247" cy="443577"/>
          </a:xfrm>
          <a:custGeom>
            <a:avLst/>
            <a:gdLst/>
            <a:ahLst/>
            <a:cxnLst/>
            <a:rect l="l" t="t" r="r" b="b"/>
            <a:pathLst>
              <a:path w="27654" h="31958" extrusionOk="0">
                <a:moveTo>
                  <a:pt x="0" y="1"/>
                </a:moveTo>
                <a:lnTo>
                  <a:pt x="0" y="31957"/>
                </a:lnTo>
                <a:lnTo>
                  <a:pt x="27653" y="15979"/>
                </a:lnTo>
                <a:lnTo>
                  <a:pt x="0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2" name="Google Shape;1982;p52"/>
          <p:cNvSpPr/>
          <p:nvPr/>
        </p:nvSpPr>
        <p:spPr>
          <a:xfrm rot="10800000">
            <a:off x="306050" y="807171"/>
            <a:ext cx="760804" cy="663492"/>
          </a:xfrm>
          <a:custGeom>
            <a:avLst/>
            <a:gdLst/>
            <a:ahLst/>
            <a:cxnLst/>
            <a:rect l="l" t="t" r="r" b="b"/>
            <a:pathLst>
              <a:path w="55041" h="47802" extrusionOk="0">
                <a:moveTo>
                  <a:pt x="55040" y="1"/>
                </a:moveTo>
                <a:lnTo>
                  <a:pt x="27521" y="15979"/>
                </a:lnTo>
                <a:lnTo>
                  <a:pt x="1" y="31957"/>
                </a:lnTo>
                <a:lnTo>
                  <a:pt x="27521" y="47802"/>
                </a:lnTo>
                <a:lnTo>
                  <a:pt x="55040" y="31957"/>
                </a:lnTo>
                <a:lnTo>
                  <a:pt x="5504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3" name="Google Shape;1983;p52"/>
          <p:cNvSpPr/>
          <p:nvPr/>
        </p:nvSpPr>
        <p:spPr>
          <a:xfrm rot="10800000">
            <a:off x="1449103" y="1690548"/>
            <a:ext cx="380395" cy="441717"/>
          </a:xfrm>
          <a:custGeom>
            <a:avLst/>
            <a:gdLst/>
            <a:ahLst/>
            <a:cxnLst/>
            <a:rect l="l" t="t" r="r" b="b"/>
            <a:pathLst>
              <a:path w="27520" h="31824" extrusionOk="0">
                <a:moveTo>
                  <a:pt x="27520" y="1"/>
                </a:moveTo>
                <a:lnTo>
                  <a:pt x="0" y="15845"/>
                </a:lnTo>
                <a:lnTo>
                  <a:pt x="27520" y="31823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4" name="Google Shape;1984;p52"/>
          <p:cNvSpPr/>
          <p:nvPr/>
        </p:nvSpPr>
        <p:spPr>
          <a:xfrm rot="10800000">
            <a:off x="1708691" y="1366463"/>
            <a:ext cx="178448" cy="206507"/>
          </a:xfrm>
          <a:custGeom>
            <a:avLst/>
            <a:gdLst/>
            <a:ahLst/>
            <a:cxnLst/>
            <a:rect l="l" t="t" r="r" b="b"/>
            <a:pathLst>
              <a:path w="12910" h="14878" extrusionOk="0">
                <a:moveTo>
                  <a:pt x="1" y="0"/>
                </a:moveTo>
                <a:lnTo>
                  <a:pt x="1" y="14877"/>
                </a:lnTo>
                <a:lnTo>
                  <a:pt x="12910" y="7505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5" name="Google Shape;1985;p52"/>
          <p:cNvSpPr/>
          <p:nvPr/>
        </p:nvSpPr>
        <p:spPr>
          <a:xfrm rot="10800000">
            <a:off x="1712381" y="2028081"/>
            <a:ext cx="120809" cy="141229"/>
          </a:xfrm>
          <a:custGeom>
            <a:avLst/>
            <a:gdLst/>
            <a:ahLst/>
            <a:cxnLst/>
            <a:rect l="l" t="t" r="r" b="b"/>
            <a:pathLst>
              <a:path w="8740" h="10175" extrusionOk="0">
                <a:moveTo>
                  <a:pt x="0" y="1"/>
                </a:moveTo>
                <a:lnTo>
                  <a:pt x="0" y="10175"/>
                </a:lnTo>
                <a:lnTo>
                  <a:pt x="8740" y="5005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6" name="Google Shape;1986;p52"/>
          <p:cNvSpPr/>
          <p:nvPr/>
        </p:nvSpPr>
        <p:spPr>
          <a:xfrm rot="10800000">
            <a:off x="1066851" y="1248865"/>
            <a:ext cx="382257" cy="661630"/>
          </a:xfrm>
          <a:custGeom>
            <a:avLst/>
            <a:gdLst/>
            <a:ahLst/>
            <a:cxnLst/>
            <a:rect l="l" t="t" r="r" b="b"/>
            <a:pathLst>
              <a:path w="27654" h="47669" extrusionOk="0">
                <a:moveTo>
                  <a:pt x="27654" y="1"/>
                </a:moveTo>
                <a:lnTo>
                  <a:pt x="1" y="15845"/>
                </a:lnTo>
                <a:lnTo>
                  <a:pt x="1" y="47668"/>
                </a:lnTo>
                <a:lnTo>
                  <a:pt x="27521" y="31823"/>
                </a:lnTo>
                <a:lnTo>
                  <a:pt x="27654" y="31690"/>
                </a:lnTo>
                <a:lnTo>
                  <a:pt x="27654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7" name="Google Shape;1987;p52"/>
          <p:cNvSpPr/>
          <p:nvPr/>
        </p:nvSpPr>
        <p:spPr>
          <a:xfrm rot="10800000">
            <a:off x="1066861" y="1690548"/>
            <a:ext cx="382247" cy="441717"/>
          </a:xfrm>
          <a:custGeom>
            <a:avLst/>
            <a:gdLst/>
            <a:ahLst/>
            <a:cxnLst/>
            <a:rect l="l" t="t" r="r" b="b"/>
            <a:pathLst>
              <a:path w="27654" h="31824" extrusionOk="0">
                <a:moveTo>
                  <a:pt x="1" y="1"/>
                </a:moveTo>
                <a:lnTo>
                  <a:pt x="1" y="31823"/>
                </a:lnTo>
                <a:lnTo>
                  <a:pt x="27654" y="15979"/>
                </a:lnTo>
                <a:lnTo>
                  <a:pt x="27654" y="15845"/>
                </a:lnTo>
                <a:lnTo>
                  <a:pt x="1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8" name="Google Shape;1988;p52"/>
          <p:cNvSpPr/>
          <p:nvPr/>
        </p:nvSpPr>
        <p:spPr>
          <a:xfrm rot="10800000">
            <a:off x="1449103" y="365483"/>
            <a:ext cx="380395" cy="441717"/>
          </a:xfrm>
          <a:custGeom>
            <a:avLst/>
            <a:gdLst/>
            <a:ahLst/>
            <a:cxnLst/>
            <a:rect l="l" t="t" r="r" b="b"/>
            <a:pathLst>
              <a:path w="27520" h="31824" extrusionOk="0">
                <a:moveTo>
                  <a:pt x="27520" y="1"/>
                </a:moveTo>
                <a:lnTo>
                  <a:pt x="0" y="15979"/>
                </a:lnTo>
                <a:lnTo>
                  <a:pt x="27520" y="31824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52"/>
          <p:cNvSpPr/>
          <p:nvPr/>
        </p:nvSpPr>
        <p:spPr>
          <a:xfrm rot="10800000">
            <a:off x="2069765" y="-76210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1" y="1"/>
                </a:moveTo>
                <a:lnTo>
                  <a:pt x="1" y="31823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0" name="Google Shape;1990;p52"/>
          <p:cNvSpPr/>
          <p:nvPr/>
        </p:nvSpPr>
        <p:spPr>
          <a:xfrm rot="10800000">
            <a:off x="1066851" y="-76200"/>
            <a:ext cx="382257" cy="883400"/>
          </a:xfrm>
          <a:custGeom>
            <a:avLst/>
            <a:gdLst/>
            <a:ahLst/>
            <a:cxnLst/>
            <a:rect l="l" t="t" r="r" b="b"/>
            <a:pathLst>
              <a:path w="27654" h="63647" extrusionOk="0">
                <a:moveTo>
                  <a:pt x="1" y="1"/>
                </a:moveTo>
                <a:lnTo>
                  <a:pt x="1" y="31824"/>
                </a:lnTo>
                <a:lnTo>
                  <a:pt x="1" y="63646"/>
                </a:lnTo>
                <a:lnTo>
                  <a:pt x="27521" y="47802"/>
                </a:lnTo>
                <a:lnTo>
                  <a:pt x="27654" y="47802"/>
                </a:lnTo>
                <a:lnTo>
                  <a:pt x="27654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1" name="Google Shape;1991;p52"/>
          <p:cNvSpPr/>
          <p:nvPr/>
        </p:nvSpPr>
        <p:spPr>
          <a:xfrm rot="10800000">
            <a:off x="1066851" y="585416"/>
            <a:ext cx="382257" cy="44169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27654" y="0"/>
                </a:moveTo>
                <a:lnTo>
                  <a:pt x="1" y="15845"/>
                </a:lnTo>
                <a:lnTo>
                  <a:pt x="27654" y="31823"/>
                </a:lnTo>
                <a:lnTo>
                  <a:pt x="2765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2" name="Google Shape;1992;p52"/>
          <p:cNvSpPr/>
          <p:nvPr/>
        </p:nvSpPr>
        <p:spPr>
          <a:xfrm rot="10800000">
            <a:off x="686445" y="143703"/>
            <a:ext cx="382247" cy="883406"/>
          </a:xfrm>
          <a:custGeom>
            <a:avLst/>
            <a:gdLst/>
            <a:ahLst/>
            <a:cxnLst/>
            <a:rect l="l" t="t" r="r" b="b"/>
            <a:pathLst>
              <a:path w="27654" h="63646" extrusionOk="0">
                <a:moveTo>
                  <a:pt x="134" y="0"/>
                </a:moveTo>
                <a:lnTo>
                  <a:pt x="1" y="31823"/>
                </a:lnTo>
                <a:lnTo>
                  <a:pt x="134" y="31823"/>
                </a:lnTo>
                <a:lnTo>
                  <a:pt x="134" y="63646"/>
                </a:lnTo>
                <a:lnTo>
                  <a:pt x="27654" y="47668"/>
                </a:lnTo>
                <a:lnTo>
                  <a:pt x="27654" y="15845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3" name="Google Shape;1993;p52"/>
          <p:cNvSpPr/>
          <p:nvPr/>
        </p:nvSpPr>
        <p:spPr>
          <a:xfrm rot="10800000">
            <a:off x="686465" y="807171"/>
            <a:ext cx="762643" cy="663492"/>
          </a:xfrm>
          <a:custGeom>
            <a:avLst/>
            <a:gdLst/>
            <a:ahLst/>
            <a:cxnLst/>
            <a:rect l="l" t="t" r="r" b="b"/>
            <a:pathLst>
              <a:path w="55174" h="47802" extrusionOk="0">
                <a:moveTo>
                  <a:pt x="27654" y="1"/>
                </a:moveTo>
                <a:lnTo>
                  <a:pt x="1" y="15979"/>
                </a:lnTo>
                <a:lnTo>
                  <a:pt x="1" y="47802"/>
                </a:lnTo>
                <a:lnTo>
                  <a:pt x="27654" y="31957"/>
                </a:lnTo>
                <a:lnTo>
                  <a:pt x="55174" y="15979"/>
                </a:lnTo>
                <a:lnTo>
                  <a:pt x="27654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4" name="Google Shape;1994;p52"/>
          <p:cNvSpPr/>
          <p:nvPr/>
        </p:nvSpPr>
        <p:spPr>
          <a:xfrm>
            <a:off x="8761740" y="4256839"/>
            <a:ext cx="382247" cy="663492"/>
          </a:xfrm>
          <a:custGeom>
            <a:avLst/>
            <a:gdLst/>
            <a:ahLst/>
            <a:cxnLst/>
            <a:rect l="l" t="t" r="r" b="b"/>
            <a:pathLst>
              <a:path w="27654" h="47802" extrusionOk="0">
                <a:moveTo>
                  <a:pt x="27653" y="1"/>
                </a:moveTo>
                <a:lnTo>
                  <a:pt x="0" y="15979"/>
                </a:lnTo>
                <a:lnTo>
                  <a:pt x="0" y="47802"/>
                </a:lnTo>
                <a:lnTo>
                  <a:pt x="134" y="47802"/>
                </a:lnTo>
                <a:lnTo>
                  <a:pt x="27653" y="31824"/>
                </a:lnTo>
                <a:lnTo>
                  <a:pt x="2765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5" name="Google Shape;1995;p52"/>
          <p:cNvSpPr/>
          <p:nvPr/>
        </p:nvSpPr>
        <p:spPr>
          <a:xfrm>
            <a:off x="8763590" y="4698532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27520" y="1"/>
                </a:moveTo>
                <a:lnTo>
                  <a:pt x="1" y="15979"/>
                </a:lnTo>
                <a:lnTo>
                  <a:pt x="27520" y="31823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6" name="Google Shape;1996;p52"/>
          <p:cNvSpPr/>
          <p:nvPr/>
        </p:nvSpPr>
        <p:spPr>
          <a:xfrm>
            <a:off x="8652474" y="3168852"/>
            <a:ext cx="111133" cy="127335"/>
          </a:xfrm>
          <a:custGeom>
            <a:avLst/>
            <a:gdLst/>
            <a:ahLst/>
            <a:cxnLst/>
            <a:rect l="l" t="t" r="r" b="b"/>
            <a:pathLst>
              <a:path w="8040" h="9174" extrusionOk="0">
                <a:moveTo>
                  <a:pt x="8040" y="0"/>
                </a:moveTo>
                <a:lnTo>
                  <a:pt x="1" y="4604"/>
                </a:lnTo>
                <a:lnTo>
                  <a:pt x="8040" y="9174"/>
                </a:lnTo>
                <a:lnTo>
                  <a:pt x="804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7" name="Google Shape;1997;p52"/>
          <p:cNvSpPr/>
          <p:nvPr/>
        </p:nvSpPr>
        <p:spPr>
          <a:xfrm>
            <a:off x="8000931" y="4698532"/>
            <a:ext cx="760804" cy="441717"/>
          </a:xfrm>
          <a:custGeom>
            <a:avLst/>
            <a:gdLst/>
            <a:ahLst/>
            <a:cxnLst/>
            <a:rect l="l" t="t" r="r" b="b"/>
            <a:pathLst>
              <a:path w="55041" h="31824" extrusionOk="0">
                <a:moveTo>
                  <a:pt x="27521" y="1"/>
                </a:moveTo>
                <a:lnTo>
                  <a:pt x="1" y="15979"/>
                </a:lnTo>
                <a:lnTo>
                  <a:pt x="27521" y="31823"/>
                </a:lnTo>
                <a:lnTo>
                  <a:pt x="55040" y="15979"/>
                </a:lnTo>
                <a:lnTo>
                  <a:pt x="27521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8" name="Google Shape;1998;p52"/>
          <p:cNvSpPr/>
          <p:nvPr/>
        </p:nvSpPr>
        <p:spPr>
          <a:xfrm>
            <a:off x="8381336" y="4256839"/>
            <a:ext cx="380409" cy="663492"/>
          </a:xfrm>
          <a:custGeom>
            <a:avLst/>
            <a:gdLst/>
            <a:ahLst/>
            <a:cxnLst/>
            <a:rect l="l" t="t" r="r" b="b"/>
            <a:pathLst>
              <a:path w="27521" h="47802" extrusionOk="0">
                <a:moveTo>
                  <a:pt x="1" y="1"/>
                </a:moveTo>
                <a:lnTo>
                  <a:pt x="1" y="31824"/>
                </a:lnTo>
                <a:lnTo>
                  <a:pt x="27520" y="47802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9" name="Google Shape;1999;p52"/>
          <p:cNvSpPr/>
          <p:nvPr/>
        </p:nvSpPr>
        <p:spPr>
          <a:xfrm>
            <a:off x="8761740" y="4036930"/>
            <a:ext cx="382247" cy="44170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0" y="0"/>
                </a:moveTo>
                <a:lnTo>
                  <a:pt x="0" y="31823"/>
                </a:lnTo>
                <a:lnTo>
                  <a:pt x="27653" y="158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0" name="Google Shape;2000;p52"/>
          <p:cNvSpPr/>
          <p:nvPr/>
        </p:nvSpPr>
        <p:spPr>
          <a:xfrm>
            <a:off x="7822482" y="3491070"/>
            <a:ext cx="178448" cy="206507"/>
          </a:xfrm>
          <a:custGeom>
            <a:avLst/>
            <a:gdLst/>
            <a:ahLst/>
            <a:cxnLst/>
            <a:rect l="l" t="t" r="r" b="b"/>
            <a:pathLst>
              <a:path w="12910" h="14878" extrusionOk="0">
                <a:moveTo>
                  <a:pt x="1" y="0"/>
                </a:moveTo>
                <a:lnTo>
                  <a:pt x="1" y="14877"/>
                </a:lnTo>
                <a:lnTo>
                  <a:pt x="12910" y="7505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1" name="Google Shape;2001;p52"/>
          <p:cNvSpPr/>
          <p:nvPr/>
        </p:nvSpPr>
        <p:spPr>
          <a:xfrm>
            <a:off x="7259448" y="4698532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1" y="1"/>
                </a:moveTo>
                <a:lnTo>
                  <a:pt x="1" y="31823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965;p52">
            <a:extLst>
              <a:ext uri="{FF2B5EF4-FFF2-40B4-BE49-F238E27FC236}">
                <a16:creationId xmlns:a16="http://schemas.microsoft.com/office/drawing/2014/main" id="{2A513F7B-6F0F-2B8F-E8EF-37CF95DF95C0}"/>
              </a:ext>
            </a:extLst>
          </p:cNvPr>
          <p:cNvSpPr txBox="1">
            <a:spLocks/>
          </p:cNvSpPr>
          <p:nvPr/>
        </p:nvSpPr>
        <p:spPr>
          <a:xfrm>
            <a:off x="827375" y="1894905"/>
            <a:ext cx="8173637" cy="1595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rlow Condensed SemiBold"/>
              <a:buNone/>
              <a:defRPr sz="6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lnSpc>
                <a:spcPct val="150000"/>
              </a:lnSpc>
            </a:pPr>
            <a:br>
              <a:rPr lang="tr-TR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tr-TR" sz="3200" dirty="0">
                <a:solidFill>
                  <a:schemeClr val="accent4">
                    <a:lumMod val="75000"/>
                  </a:schemeClr>
                </a:solidFill>
              </a:rPr>
              <a:t>    </a:t>
            </a:r>
            <a:r>
              <a:rPr lang="tr-TR" sz="3200" dirty="0" err="1">
                <a:solidFill>
                  <a:schemeClr val="tx2">
                    <a:lumMod val="50000"/>
                  </a:schemeClr>
                </a:solidFill>
              </a:rPr>
              <a:t>T</a:t>
            </a:r>
            <a:r>
              <a:rPr lang="tr-TR" sz="3200" dirty="0" err="1">
                <a:solidFill>
                  <a:schemeClr val="accent4">
                    <a:lumMod val="75000"/>
                  </a:schemeClr>
                </a:solidFill>
              </a:rPr>
              <a:t>oddler</a:t>
            </a:r>
            <a:r>
              <a:rPr lang="tr-TR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tr-TR" sz="3200" dirty="0" err="1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tr-TR" sz="3200" dirty="0" err="1">
                <a:solidFill>
                  <a:schemeClr val="accent4">
                    <a:lumMod val="75000"/>
                  </a:schemeClr>
                </a:solidFill>
              </a:rPr>
              <a:t>phakia</a:t>
            </a:r>
            <a:r>
              <a:rPr lang="tr-TR" sz="3200" dirty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tr-TR" sz="3200" dirty="0" err="1">
                <a:solidFill>
                  <a:schemeClr val="tx2">
                    <a:lumMod val="50000"/>
                  </a:schemeClr>
                </a:solidFill>
              </a:rPr>
              <a:t>P</a:t>
            </a:r>
            <a:r>
              <a:rPr lang="tr-TR" sz="3200" dirty="0" err="1">
                <a:solidFill>
                  <a:schemeClr val="accent4">
                    <a:lumMod val="75000"/>
                  </a:schemeClr>
                </a:solidFill>
              </a:rPr>
              <a:t>seudophakia</a:t>
            </a:r>
            <a:r>
              <a:rPr lang="tr-TR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tr-TR" sz="3200" dirty="0" err="1">
                <a:solidFill>
                  <a:schemeClr val="tx2">
                    <a:lumMod val="50000"/>
                  </a:schemeClr>
                </a:solidFill>
              </a:rPr>
              <a:t>T</a:t>
            </a:r>
            <a:r>
              <a:rPr lang="tr-TR" sz="3200" dirty="0" err="1">
                <a:solidFill>
                  <a:schemeClr val="accent4">
                    <a:lumMod val="75000"/>
                  </a:schemeClr>
                </a:solidFill>
              </a:rPr>
              <a:t>reatment</a:t>
            </a:r>
            <a:r>
              <a:rPr lang="tr-TR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tr-TR" sz="3200" dirty="0" err="1">
                <a:solidFill>
                  <a:schemeClr val="tx2">
                    <a:lumMod val="50000"/>
                  </a:schemeClr>
                </a:solidFill>
              </a:rPr>
              <a:t>S</a:t>
            </a:r>
            <a:r>
              <a:rPr lang="tr-TR" sz="3200" dirty="0" err="1">
                <a:solidFill>
                  <a:schemeClr val="accent4">
                    <a:lumMod val="75000"/>
                  </a:schemeClr>
                </a:solidFill>
              </a:rPr>
              <a:t>tudies</a:t>
            </a:r>
            <a:endParaRPr lang="tr-TR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B5D75-2540-9F80-54FA-CA84DDF20595}"/>
              </a:ext>
            </a:extLst>
          </p:cNvPr>
          <p:cNvSpPr txBox="1"/>
          <p:nvPr/>
        </p:nvSpPr>
        <p:spPr>
          <a:xfrm>
            <a:off x="3565825" y="143703"/>
            <a:ext cx="5086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u="sng" dirty="0">
                <a:solidFill>
                  <a:schemeClr val="accent1">
                    <a:lumMod val="50000"/>
                  </a:schemeClr>
                </a:solidFill>
                <a:latin typeface="Barlow" pitchFamily="2" charset="77"/>
              </a:rPr>
              <a:t>75</a:t>
            </a:r>
            <a:r>
              <a:rPr lang="en-US" sz="1600" i="1" u="sng" baseline="30000" dirty="0">
                <a:solidFill>
                  <a:schemeClr val="accent1">
                    <a:lumMod val="50000"/>
                  </a:schemeClr>
                </a:solidFill>
                <a:latin typeface="Barlow" pitchFamily="2" charset="77"/>
              </a:rPr>
              <a:t>th</a:t>
            </a:r>
            <a:r>
              <a:rPr lang="en-US" sz="1600" i="1" u="sng" dirty="0">
                <a:solidFill>
                  <a:schemeClr val="accent1">
                    <a:lumMod val="50000"/>
                  </a:schemeClr>
                </a:solidFill>
                <a:latin typeface="Barlow" pitchFamily="2" charset="77"/>
              </a:rPr>
              <a:t> New Orleans Academy of Ophthalmology Symposium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/>
                                        <p:tgtEl>
                                          <p:spTgt spid="1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/>
                                        <p:tgtEl>
                                          <p:spTgt spid="1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/>
                                        <p:tgtEl>
                                          <p:spTgt spid="1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/>
                                        <p:tgtEl>
                                          <p:spTgt spid="1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"/>
                                        <p:tgtEl>
                                          <p:spTgt spid="1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"/>
                                        <p:tgtEl>
                                          <p:spTgt spid="1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"/>
                                        <p:tgtEl>
                                          <p:spTgt spid="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"/>
                                        <p:tgtEl>
                                          <p:spTgt spid="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"/>
                                        <p:tgtEl>
                                          <p:spTgt spid="1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"/>
                                        <p:tgtEl>
                                          <p:spTgt spid="1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2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"/>
                                        <p:tgtEl>
                                          <p:spTgt spid="1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"/>
                                        <p:tgtEl>
                                          <p:spTgt spid="1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400"/>
                            </p:stCondLst>
                            <p:childTnLst>
                              <p:par>
                                <p:cTn id="9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"/>
                                        <p:tgtEl>
                                          <p:spTgt spid="1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"/>
                                        <p:tgtEl>
                                          <p:spTgt spid="1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600"/>
                            </p:stCondLst>
                            <p:childTnLst>
                              <p:par>
                                <p:cTn id="9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800"/>
                            </p:stCondLst>
                            <p:childTnLst>
                              <p:par>
                                <p:cTn id="10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"/>
                                        <p:tgtEl>
                                          <p:spTgt spid="1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"/>
                                        <p:tgtEl>
                                          <p:spTgt spid="1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200"/>
                            </p:stCondLst>
                            <p:childTnLst>
                              <p:par>
                                <p:cTn id="1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"/>
                            </p:stCondLst>
                            <p:childTnLst>
                              <p:par>
                                <p:cTn id="1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00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00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800"/>
                            </p:stCondLst>
                            <p:childTnLst>
                              <p:par>
                                <p:cTn id="1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0"/>
                            </p:stCondLst>
                            <p:childTnLst>
                              <p:par>
                                <p:cTn id="1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00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200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00"/>
                            </p:stCondLst>
                            <p:childTnLst>
                              <p:par>
                                <p:cTn id="1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200"/>
                                        <p:tgtEl>
                                          <p:spTgt spid="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00"/>
                                        <p:tgtEl>
                                          <p:spTgt spid="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400"/>
                            </p:stCondLst>
                            <p:childTnLst>
                              <p:par>
                                <p:cTn id="1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200"/>
                                        <p:tgtEl>
                                          <p:spTgt spid="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00"/>
                                        <p:tgtEl>
                                          <p:spTgt spid="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600"/>
                            </p:stCondLst>
                            <p:childTnLst>
                              <p:par>
                                <p:cTn id="1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00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00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800"/>
                            </p:stCondLst>
                            <p:childTnLst>
                              <p:par>
                                <p:cTn id="1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200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200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00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6200"/>
                            </p:stCondLst>
                            <p:childTnLst>
                              <p:par>
                                <p:cTn id="1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200"/>
                                        <p:tgtEl>
                                          <p:spTgt spid="2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200"/>
                                        <p:tgtEl>
                                          <p:spTgt spid="2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400"/>
                            </p:stCondLst>
                            <p:childTnLst>
                              <p:par>
                                <p:cTn id="1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00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00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600"/>
                            </p:stCondLst>
                            <p:childTnLst>
                              <p:par>
                                <p:cTn id="1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00"/>
                                        <p:tgtEl>
                                          <p:spTgt spid="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"/>
                                        <p:tgtEl>
                                          <p:spTgt spid="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200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200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8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4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5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6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8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324BFF0F-4D62-B468-7092-D323FF77A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0E93CC45-2A6E-33B3-9E3F-06F9991EBB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200" y="1122100"/>
            <a:ext cx="3527100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dirty="0">
                <a:solidFill>
                  <a:schemeClr val="bg1">
                    <a:lumMod val="10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-patching</a:t>
            </a:r>
            <a:endParaRPr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27" name="Google Shape;2127;p63">
            <a:extLst>
              <a:ext uri="{FF2B5EF4-FFF2-40B4-BE49-F238E27FC236}">
                <a16:creationId xmlns:a16="http://schemas.microsoft.com/office/drawing/2014/main" id="{31143EB3-1DF2-CE23-1B2A-BBFD032F2318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8403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6B811DB3-1B4C-7A20-5E3F-A0EB108EB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3B2567F8-0437-CF8E-B993-9C05E7F33F5D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Adherence to Occlusion Therapy: post-op 3 months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4794E2D4-E7E3-0599-D20D-88EC2C24231B}"/>
              </a:ext>
            </a:extLst>
          </p:cNvPr>
          <p:cNvGrpSpPr/>
          <p:nvPr/>
        </p:nvGrpSpPr>
        <p:grpSpPr>
          <a:xfrm>
            <a:off x="4272760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5580957A-E380-7425-85BF-2BE988D1A7D9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33F8827B-1B4E-32B3-4261-E1BB0C524BB9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1702C406-B08C-F9A6-7E62-8166C7F393B1}"/>
              </a:ext>
            </a:extLst>
          </p:cNvPr>
          <p:cNvCxnSpPr/>
          <p:nvPr/>
        </p:nvCxnSpPr>
        <p:spPr>
          <a:xfrm>
            <a:off x="3606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46DEC3F5-20AF-597B-43F8-B5A57635E15E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36A6B87B-F15F-B5E7-66C0-ED2C72A24EFF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497CF6E5-2EDE-ABC7-4288-5288EB63FDC2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5D760A8C-43D7-94EE-E984-02974AE8FA3A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00" name="Google Shape;2400;p74">
            <a:extLst>
              <a:ext uri="{FF2B5EF4-FFF2-40B4-BE49-F238E27FC236}">
                <a16:creationId xmlns:a16="http://schemas.microsoft.com/office/drawing/2014/main" id="{413B62B0-3877-CA71-003F-D7B89D221D30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2401" name="Google Shape;2401;p74">
              <a:extLst>
                <a:ext uri="{FF2B5EF4-FFF2-40B4-BE49-F238E27FC236}">
                  <a16:creationId xmlns:a16="http://schemas.microsoft.com/office/drawing/2014/main" id="{C4FC07D1-393B-FD9A-98D0-D819932BB3E6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74">
              <a:extLst>
                <a:ext uri="{FF2B5EF4-FFF2-40B4-BE49-F238E27FC236}">
                  <a16:creationId xmlns:a16="http://schemas.microsoft.com/office/drawing/2014/main" id="{AC9B5850-4680-A3F3-31D8-CBFE7D11B68F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03" name="Google Shape;2403;p74">
            <a:extLst>
              <a:ext uri="{FF2B5EF4-FFF2-40B4-BE49-F238E27FC236}">
                <a16:creationId xmlns:a16="http://schemas.microsoft.com/office/drawing/2014/main" id="{1794DD20-1CF8-9F29-A69D-CC5E845495AB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EE628428-EBD1-C361-0886-D42EB8FF687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patching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regimen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A5F8E06C-3971-413C-FC18-CDB244CF8E7D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70700" y="2945692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1h/d /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mo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age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► 8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months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50% of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waking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hours</a:t>
            </a:r>
            <a:endParaRPr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7A1975B3-B281-1113-E3F3-0F714F12619C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441290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adherence</a:t>
            </a:r>
            <a:endParaRPr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9" name="Google Shape;2409;p74">
                <a:extLst>
                  <a:ext uri="{FF2B5EF4-FFF2-40B4-BE49-F238E27FC236}">
                    <a16:creationId xmlns:a16="http://schemas.microsoft.com/office/drawing/2014/main" id="{CD6E57EB-E591-292B-F7BE-21BA0CC99CDB}"/>
                  </a:ext>
                </a:extLst>
              </p:cNvPr>
              <p:cNvSpPr txBox="1">
                <a:spLocks noGrp="1"/>
              </p:cNvSpPr>
              <p:nvPr>
                <p:ph type="subTitle" idx="5"/>
              </p:nvPr>
            </p:nvSpPr>
            <p:spPr>
              <a:xfrm>
                <a:off x="3577419" y="2944452"/>
                <a:ext cx="192930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CL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tr-TR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IOL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 p=0.73</a:t>
                </a:r>
              </a:p>
            </p:txBody>
          </p:sp>
        </mc:Choice>
        <mc:Fallback xmlns="">
          <p:sp>
            <p:nvSpPr>
              <p:cNvPr id="2409" name="Google Shape;2409;p74">
                <a:extLst>
                  <a:ext uri="{FF2B5EF4-FFF2-40B4-BE49-F238E27FC236}">
                    <a16:creationId xmlns:a16="http://schemas.microsoft.com/office/drawing/2014/main" id="{CD6E57EB-E591-292B-F7BE-21BA0CC99CD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5"/>
              </p:nvPr>
            </p:nvSpPr>
            <p:spPr>
              <a:xfrm>
                <a:off x="3577419" y="2944452"/>
                <a:ext cx="192930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10" name="Google Shape;2410;p74">
            <a:extLst>
              <a:ext uri="{FF2B5EF4-FFF2-40B4-BE49-F238E27FC236}">
                <a16:creationId xmlns:a16="http://schemas.microsoft.com/office/drawing/2014/main" id="{F18BFABF-1982-06B6-B3A6-DF2FAA75B157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5458694" y="2331720"/>
            <a:ext cx="3449334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2">
                    <a:lumMod val="75000"/>
                  </a:schemeClr>
                </a:solidFill>
              </a:rPr>
              <a:t>adherence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42229EBC-7C1C-D910-BF44-BF01F6E96EC3}"/>
              </a:ext>
            </a:extLst>
          </p:cNvPr>
          <p:cNvGrpSpPr/>
          <p:nvPr/>
        </p:nvGrpSpPr>
        <p:grpSpPr>
          <a:xfrm>
            <a:off x="4453067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21972676-CD48-F14E-5055-593F05358447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F7CA554C-2AFE-A99A-2901-B7F1DADB1AF7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324DAF6C-8582-DA69-F9ED-D075A8C418FF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0B86FADB-EAE2-99B2-36F4-FED6B9C76CA8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7038FBBD-2F85-00B7-E8DD-497D88BDADC4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26069B7A-9586-42B7-FA56-85CF7D7F1197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0" name="Google Shape;2420;p74">
            <a:extLst>
              <a:ext uri="{FF2B5EF4-FFF2-40B4-BE49-F238E27FC236}">
                <a16:creationId xmlns:a16="http://schemas.microsoft.com/office/drawing/2014/main" id="{09407010-423E-B092-F556-84A94FBF4398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421" name="Google Shape;2421;p74">
              <a:extLst>
                <a:ext uri="{FF2B5EF4-FFF2-40B4-BE49-F238E27FC236}">
                  <a16:creationId xmlns:a16="http://schemas.microsoft.com/office/drawing/2014/main" id="{EF50AA59-2ACE-151B-D7AB-D251BA07252C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74">
              <a:extLst>
                <a:ext uri="{FF2B5EF4-FFF2-40B4-BE49-F238E27FC236}">
                  <a16:creationId xmlns:a16="http://schemas.microsoft.com/office/drawing/2014/main" id="{B43862B0-5F3B-C8C7-87FB-361BA1C44954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74">
              <a:extLst>
                <a:ext uri="{FF2B5EF4-FFF2-40B4-BE49-F238E27FC236}">
                  <a16:creationId xmlns:a16="http://schemas.microsoft.com/office/drawing/2014/main" id="{5EEF3AB4-39B2-549E-310F-A93D64AEB25C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Metin kutusu 1">
            <a:extLst>
              <a:ext uri="{FF2B5EF4-FFF2-40B4-BE49-F238E27FC236}">
                <a16:creationId xmlns:a16="http://schemas.microsoft.com/office/drawing/2014/main" id="{4CC5A638-BC69-E034-E7BE-9D3F04CFBE4E}"/>
              </a:ext>
            </a:extLst>
          </p:cNvPr>
          <p:cNvSpPr txBox="1"/>
          <p:nvPr/>
        </p:nvSpPr>
        <p:spPr>
          <a:xfrm>
            <a:off x="235974" y="4699820"/>
            <a:ext cx="698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Predictors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adherence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occlusion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therapy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three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months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extraction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</a:p>
          <a:p>
            <a:r>
              <a:rPr lang="tr-TR" sz="900" dirty="0">
                <a:latin typeface="Barlow" pitchFamily="2" charset="0"/>
              </a:rPr>
              <a:t>J AAPOS 2012;16:150-5. </a:t>
            </a:r>
          </a:p>
        </p:txBody>
      </p:sp>
      <p:sp>
        <p:nvSpPr>
          <p:cNvPr id="11" name="Google Shape;2409;p74">
            <a:extLst>
              <a:ext uri="{FF2B5EF4-FFF2-40B4-BE49-F238E27FC236}">
                <a16:creationId xmlns:a16="http://schemas.microsoft.com/office/drawing/2014/main" id="{A5F701A7-E57A-53C1-654D-016674DF43A4}"/>
              </a:ext>
            </a:extLst>
          </p:cNvPr>
          <p:cNvSpPr txBox="1">
            <a:spLocks/>
          </p:cNvSpPr>
          <p:nvPr/>
        </p:nvSpPr>
        <p:spPr>
          <a:xfrm>
            <a:off x="5770525" y="2887935"/>
            <a:ext cx="3176076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presence of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private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insurance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 </a:t>
            </a:r>
            <a:r>
              <a:rPr lang="tr-TR" dirty="0">
                <a:solidFill>
                  <a:srgbClr val="FF0000"/>
                </a:solidFill>
                <a:latin typeface="Barlow" panose="00000500000000000000" pitchFamily="2" charset="-94"/>
              </a:rPr>
              <a:t>p=0.01</a:t>
            </a:r>
          </a:p>
          <a:p>
            <a:pPr mar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lower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parental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stress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 </a:t>
            </a:r>
            <a:r>
              <a:rPr lang="tr-TR" dirty="0">
                <a:solidFill>
                  <a:srgbClr val="FF0000"/>
                </a:solidFill>
                <a:latin typeface="Barlow" panose="00000500000000000000" pitchFamily="2" charset="-94"/>
              </a:rPr>
              <a:t>p= 0.03</a:t>
            </a:r>
          </a:p>
        </p:txBody>
      </p:sp>
    </p:spTree>
    <p:extLst>
      <p:ext uri="{BB962C8B-B14F-4D97-AF65-F5344CB8AC3E}">
        <p14:creationId xmlns:p14="http://schemas.microsoft.com/office/powerpoint/2010/main" val="1838124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C38421A2-46A8-1DDC-370A-54DBFE24B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5D4DB0B5-74A5-9C51-C601-51B88EDD7C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199" y="1122100"/>
            <a:ext cx="5311723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sz="3200" dirty="0"/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-complications</a:t>
            </a: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-A</a:t>
            </a:r>
            <a:r>
              <a:rPr lang="tr-TR" sz="2400" dirty="0">
                <a:solidFill>
                  <a:schemeClr val="accent3">
                    <a:lumMod val="75000"/>
                  </a:schemeClr>
                </a:solidFill>
              </a:rPr>
              <a:t>Es</a:t>
            </a:r>
            <a:br>
              <a:rPr lang="tr-TR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tr-TR" sz="24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tr-TR" sz="2400" dirty="0" err="1">
                <a:solidFill>
                  <a:schemeClr val="accent3">
                    <a:lumMod val="75000"/>
                  </a:schemeClr>
                </a:solidFill>
              </a:rPr>
              <a:t>additional</a:t>
            </a:r>
            <a:r>
              <a:rPr lang="tr-TR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sz="2400" dirty="0" err="1">
                <a:solidFill>
                  <a:schemeClr val="accent3">
                    <a:lumMod val="75000"/>
                  </a:schemeClr>
                </a:solidFill>
              </a:rPr>
              <a:t>intraocular</a:t>
            </a:r>
            <a:r>
              <a:rPr lang="tr-TR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sz="2400" dirty="0" err="1">
                <a:solidFill>
                  <a:schemeClr val="accent3">
                    <a:lumMod val="75000"/>
                  </a:schemeClr>
                </a:solidFill>
              </a:rPr>
              <a:t>surgeries</a:t>
            </a:r>
            <a:endParaRPr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27" name="Google Shape;2127;p63">
            <a:extLst>
              <a:ext uri="{FF2B5EF4-FFF2-40B4-BE49-F238E27FC236}">
                <a16:creationId xmlns:a16="http://schemas.microsoft.com/office/drawing/2014/main" id="{2E7F3F31-6AF1-2AFA-E2CA-CEDA4AA8488D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227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FAB653D2-9496-2BD1-B226-756F501FA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6DF99ECC-6527-2F34-A6C5-73283DC373A1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1</a:t>
            </a:r>
            <a:r>
              <a:rPr lang="en" sz="2800" baseline="30000" dirty="0">
                <a:solidFill>
                  <a:schemeClr val="accent3"/>
                </a:solidFill>
              </a:rPr>
              <a:t>st</a:t>
            </a:r>
            <a:r>
              <a:rPr lang="en" sz="2800" dirty="0">
                <a:solidFill>
                  <a:schemeClr val="accent3"/>
                </a:solidFill>
              </a:rPr>
              <a:t> post-op year</a:t>
            </a:r>
            <a:r>
              <a:rPr lang="tr-TR" sz="2800" dirty="0">
                <a:solidFill>
                  <a:schemeClr val="accent3"/>
                </a:solidFill>
              </a:rPr>
              <a:t>: </a:t>
            </a:r>
            <a:r>
              <a:rPr lang="tr-TR" sz="2800" b="1" i="1" u="sng" dirty="0" err="1">
                <a:solidFill>
                  <a:schemeClr val="accent3"/>
                </a:solidFill>
              </a:rPr>
              <a:t>More</a:t>
            </a:r>
            <a:r>
              <a:rPr lang="tr-TR" sz="2800" b="1" i="1" u="sng" dirty="0">
                <a:solidFill>
                  <a:schemeClr val="accent3"/>
                </a:solidFill>
              </a:rPr>
              <a:t> </a:t>
            </a:r>
            <a:r>
              <a:rPr lang="tr-TR" sz="2800" b="1" i="1" u="sng" dirty="0" err="1">
                <a:solidFill>
                  <a:schemeClr val="accent3"/>
                </a:solidFill>
              </a:rPr>
              <a:t>Complications</a:t>
            </a:r>
            <a:r>
              <a:rPr lang="tr-TR" sz="2800" b="1" i="1" u="sng" dirty="0">
                <a:solidFill>
                  <a:schemeClr val="accent3"/>
                </a:solidFill>
              </a:rPr>
              <a:t> in </a:t>
            </a:r>
            <a:r>
              <a:rPr lang="tr-TR" sz="2800" b="1" i="1" u="sng" dirty="0" err="1">
                <a:solidFill>
                  <a:schemeClr val="accent3"/>
                </a:solidFill>
              </a:rPr>
              <a:t>the</a:t>
            </a:r>
            <a:r>
              <a:rPr lang="tr-TR" sz="2800" b="1" i="1" u="sng" dirty="0">
                <a:solidFill>
                  <a:schemeClr val="accent3"/>
                </a:solidFill>
              </a:rPr>
              <a:t> IOL </a:t>
            </a:r>
            <a:r>
              <a:rPr lang="tr-TR" sz="2800" b="1" i="1" u="sng" dirty="0" err="1">
                <a:solidFill>
                  <a:schemeClr val="accent3"/>
                </a:solidFill>
              </a:rPr>
              <a:t>group</a:t>
            </a:r>
            <a:r>
              <a:rPr lang="tr-TR" sz="2800" b="1" i="1" u="sng" dirty="0">
                <a:solidFill>
                  <a:schemeClr val="accent3"/>
                </a:solidFill>
              </a:rPr>
              <a:t> !</a:t>
            </a:r>
            <a:endParaRPr sz="2800" b="1" i="1" u="sng" dirty="0">
              <a:solidFill>
                <a:schemeClr val="accent3"/>
              </a:solidFill>
            </a:endParaRPr>
          </a:p>
        </p:txBody>
      </p:sp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02F5AFD6-2921-43A0-1DF6-2C1F683751C1}"/>
              </a:ext>
            </a:extLst>
          </p:cNvPr>
          <p:cNvGrpSpPr/>
          <p:nvPr/>
        </p:nvGrpSpPr>
        <p:grpSpPr>
          <a:xfrm>
            <a:off x="4272760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5B179EE4-F973-123B-6396-FEB53C7022B1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2E290309-6AF1-AB50-0DF4-B826C0855BBD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98D4F39A-BE9C-AB77-5D25-BA653EF581B5}"/>
              </a:ext>
            </a:extLst>
          </p:cNvPr>
          <p:cNvCxnSpPr/>
          <p:nvPr/>
        </p:nvCxnSpPr>
        <p:spPr>
          <a:xfrm>
            <a:off x="3606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80AFDC0C-E6AD-98F6-D8FB-32D108A580A4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167EA9CB-88E9-AC7E-DE8F-2E624D4451C0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DEF9AEEE-8525-71DC-73EB-F6B4F8E4BAF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5DCB393C-5197-BDBF-EF0E-CD22D99D2FBE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00" name="Google Shape;2400;p74">
            <a:extLst>
              <a:ext uri="{FF2B5EF4-FFF2-40B4-BE49-F238E27FC236}">
                <a16:creationId xmlns:a16="http://schemas.microsoft.com/office/drawing/2014/main" id="{4047898D-1A0C-E750-1BCB-1B51CB75C79D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2401" name="Google Shape;2401;p74">
              <a:extLst>
                <a:ext uri="{FF2B5EF4-FFF2-40B4-BE49-F238E27FC236}">
                  <a16:creationId xmlns:a16="http://schemas.microsoft.com/office/drawing/2014/main" id="{5AC81604-97E5-04CF-1714-F2C9D010468C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74">
              <a:extLst>
                <a:ext uri="{FF2B5EF4-FFF2-40B4-BE49-F238E27FC236}">
                  <a16:creationId xmlns:a16="http://schemas.microsoft.com/office/drawing/2014/main" id="{7A6D8BCA-1CA8-DDC7-C99F-FE3F8EA4CED5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03" name="Google Shape;2403;p74">
            <a:extLst>
              <a:ext uri="{FF2B5EF4-FFF2-40B4-BE49-F238E27FC236}">
                <a16:creationId xmlns:a16="http://schemas.microsoft.com/office/drawing/2014/main" id="{B84B699B-A275-D779-DBC8-03A6DEC99E63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378553EC-0B87-63A7-24A1-F40B5137F51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intra</a:t>
            </a:r>
            <a:r>
              <a:rPr lang="tr-TR" dirty="0">
                <a:solidFill>
                  <a:schemeClr val="accent5"/>
                </a:solidFill>
              </a:rPr>
              <a:t>-op </a:t>
            </a:r>
            <a:r>
              <a:rPr lang="tr-TR" dirty="0" err="1">
                <a:solidFill>
                  <a:schemeClr val="accent5"/>
                </a:solidFill>
              </a:rPr>
              <a:t>complications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61F0BEF9-D3F5-F125-C92B-62B01DBED582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70700" y="2945692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IOL &gt; CL  </a:t>
            </a:r>
            <a:r>
              <a:rPr lang="tr-TR" dirty="0">
                <a:solidFill>
                  <a:srgbClr val="FF0000"/>
                </a:solidFill>
                <a:latin typeface="Barlow" panose="00000500000000000000" pitchFamily="2" charset="-94"/>
              </a:rPr>
              <a:t>p=0.031</a:t>
            </a:r>
            <a:endParaRPr dirty="0">
              <a:solidFill>
                <a:srgbClr val="FF0000"/>
              </a:solidFill>
              <a:latin typeface="Barlow" panose="00000500000000000000" pitchFamily="2" charset="-94"/>
            </a:endParaRPr>
          </a:p>
        </p:txBody>
      </p:sp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36DE533D-76E4-4461-1EB5-CCEA2237E590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441290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3"/>
                </a:solidFill>
              </a:rPr>
              <a:t>adverse </a:t>
            </a:r>
            <a:r>
              <a:rPr lang="tr-TR" dirty="0" err="1">
                <a:solidFill>
                  <a:schemeClr val="accent3"/>
                </a:solidFill>
              </a:rPr>
              <a:t>events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97E4E503-D43B-7AA1-F47B-9E39D4590298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349616" y="2908952"/>
            <a:ext cx="2444767" cy="9518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IOL &gt; CL  </a:t>
            </a:r>
            <a:r>
              <a:rPr lang="tr-TR" dirty="0">
                <a:solidFill>
                  <a:srgbClr val="FF0000"/>
                </a:solidFill>
                <a:latin typeface="Barlow" panose="00000500000000000000" pitchFamily="2" charset="-94"/>
              </a:rPr>
              <a:t>p&lt;0.0001</a:t>
            </a:r>
          </a:p>
          <a:p>
            <a:pPr marL="0" lvl="0" indent="0"/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Glaucoma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, GS</a:t>
            </a:r>
          </a:p>
          <a:p>
            <a:pPr marL="0" lvl="0" indent="0"/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3.1 x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higher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with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 PVF</a:t>
            </a:r>
          </a:p>
          <a:p>
            <a:pPr marL="0" lvl="0" indent="0"/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1.6x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higher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/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mo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younger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 at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Sx</a:t>
            </a:r>
            <a:endParaRPr lang="tr-TR" dirty="0">
              <a:solidFill>
                <a:srgbClr val="FF0000"/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arlow" panose="00000500000000000000" pitchFamily="2" charset="-94"/>
            </a:endParaRPr>
          </a:p>
        </p:txBody>
      </p:sp>
      <p:sp>
        <p:nvSpPr>
          <p:cNvPr id="2410" name="Google Shape;2410;p74">
            <a:extLst>
              <a:ext uri="{FF2B5EF4-FFF2-40B4-BE49-F238E27FC236}">
                <a16:creationId xmlns:a16="http://schemas.microsoft.com/office/drawing/2014/main" id="{AECF411A-3525-3A9D-D070-CA38D282144D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5458694" y="2331720"/>
            <a:ext cx="3449334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" dirty="0" err="1">
                <a:solidFill>
                  <a:schemeClr val="accent2">
                    <a:lumMod val="75000"/>
                  </a:schemeClr>
                </a:solidFill>
              </a:rPr>
              <a:t>dditional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</a:rPr>
              <a:t> intraocular surgeries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72E374A9-F244-D0C3-0B3B-CE5981C4A947}"/>
              </a:ext>
            </a:extLst>
          </p:cNvPr>
          <p:cNvGrpSpPr/>
          <p:nvPr/>
        </p:nvGrpSpPr>
        <p:grpSpPr>
          <a:xfrm>
            <a:off x="4453067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91F7808A-2F27-DE9C-A77C-A93F4C9DE75E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8B631405-2E93-B429-1E9A-572A8ACBAC9B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5A93301C-24CD-7065-A261-5901E76A50D4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FB2334B0-6284-EBFD-3FDC-F9706A700621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4763384D-5114-D1B5-151C-F3F25E2EBAAE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797D039A-64A4-1497-681E-7B13DDF310EF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0" name="Google Shape;2420;p74">
            <a:extLst>
              <a:ext uri="{FF2B5EF4-FFF2-40B4-BE49-F238E27FC236}">
                <a16:creationId xmlns:a16="http://schemas.microsoft.com/office/drawing/2014/main" id="{130A5384-3C6D-E831-25DC-0DF1E49BD429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421" name="Google Shape;2421;p74">
              <a:extLst>
                <a:ext uri="{FF2B5EF4-FFF2-40B4-BE49-F238E27FC236}">
                  <a16:creationId xmlns:a16="http://schemas.microsoft.com/office/drawing/2014/main" id="{31FE4BC2-441D-AAEE-E28B-D9923397551A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74">
              <a:extLst>
                <a:ext uri="{FF2B5EF4-FFF2-40B4-BE49-F238E27FC236}">
                  <a16:creationId xmlns:a16="http://schemas.microsoft.com/office/drawing/2014/main" id="{C219381F-7189-DBFC-2D10-229E6A8125B2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74">
              <a:extLst>
                <a:ext uri="{FF2B5EF4-FFF2-40B4-BE49-F238E27FC236}">
                  <a16:creationId xmlns:a16="http://schemas.microsoft.com/office/drawing/2014/main" id="{82F6AC4C-3044-A56B-AED6-CDAF059449B6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Google Shape;2409;p74">
            <a:extLst>
              <a:ext uri="{FF2B5EF4-FFF2-40B4-BE49-F238E27FC236}">
                <a16:creationId xmlns:a16="http://schemas.microsoft.com/office/drawing/2014/main" id="{8253D60F-2066-801B-B7F8-63379F44BA69}"/>
              </a:ext>
            </a:extLst>
          </p:cNvPr>
          <p:cNvSpPr txBox="1">
            <a:spLocks/>
          </p:cNvSpPr>
          <p:nvPr/>
        </p:nvSpPr>
        <p:spPr>
          <a:xfrm>
            <a:off x="6095201" y="2973120"/>
            <a:ext cx="2007124" cy="1190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IOL &gt; CL  </a:t>
            </a:r>
            <a:r>
              <a:rPr lang="tr-TR" dirty="0">
                <a:solidFill>
                  <a:srgbClr val="FF0000"/>
                </a:solidFill>
                <a:latin typeface="Barlow" panose="00000500000000000000" pitchFamily="2" charset="-94"/>
              </a:rPr>
              <a:t>p&lt;0.0001</a:t>
            </a:r>
          </a:p>
          <a:p>
            <a:pPr marL="0" indent="0"/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VAO/ 2</a:t>
            </a:r>
            <a:r>
              <a:rPr lang="tr-TR" baseline="30000" dirty="0">
                <a:solidFill>
                  <a:srgbClr val="FF0000"/>
                </a:solidFill>
                <a:latin typeface="Barlow" pitchFamily="2" charset="0"/>
              </a:rPr>
              <a:t>nd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cataract</a:t>
            </a:r>
            <a:endParaRPr lang="tr-TR" dirty="0">
              <a:solidFill>
                <a:srgbClr val="FF0000"/>
              </a:solidFill>
              <a:latin typeface="Barlow" pitchFamily="2" charset="0"/>
            </a:endParaRPr>
          </a:p>
          <a:p>
            <a:pPr marL="0" indent="0"/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Glaucoma</a:t>
            </a:r>
            <a:endParaRPr lang="tr-TR" dirty="0">
              <a:solidFill>
                <a:srgbClr val="FF0000"/>
              </a:solidFill>
              <a:latin typeface="Barlow" pitchFamily="2" charset="0"/>
            </a:endParaRPr>
          </a:p>
          <a:p>
            <a:pPr marL="0" indent="0"/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Pupil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Barlow" pitchFamily="2" charset="0"/>
              </a:rPr>
              <a:t>abnormalities</a:t>
            </a:r>
            <a:endParaRPr lang="tr-TR" dirty="0">
              <a:solidFill>
                <a:srgbClr val="FF0000"/>
              </a:solidFill>
              <a:latin typeface="Barlow" pitchFamily="2" charset="0"/>
            </a:endParaRPr>
          </a:p>
          <a:p>
            <a:pPr marL="0" indent="0"/>
            <a:endParaRPr lang="tr-TR" dirty="0">
              <a:solidFill>
                <a:srgbClr val="FF0000"/>
              </a:solidFill>
              <a:latin typeface="Barlow" pitchFamily="2" charset="0"/>
            </a:endParaRPr>
          </a:p>
          <a:p>
            <a:pPr marL="0" indent="0"/>
            <a:endParaRPr lang="tr-TR" dirty="0">
              <a:latin typeface="Barlow" panose="00000500000000000000" pitchFamily="2" charset="-94"/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4EF0C7FA-5C02-08EB-08B8-DAE060866E1A}"/>
              </a:ext>
            </a:extLst>
          </p:cNvPr>
          <p:cNvSpPr txBox="1"/>
          <p:nvPr/>
        </p:nvSpPr>
        <p:spPr>
          <a:xfrm>
            <a:off x="363793" y="4447256"/>
            <a:ext cx="5646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GS = </a:t>
            </a:r>
            <a:r>
              <a:rPr lang="tr-TR" sz="900" dirty="0" err="1">
                <a:latin typeface="Barlow" pitchFamily="2" charset="0"/>
              </a:rPr>
              <a:t>Glaucoma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suspect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VAO = </a:t>
            </a:r>
            <a:r>
              <a:rPr lang="tr-TR" sz="900" dirty="0" err="1">
                <a:latin typeface="Barlow" pitchFamily="2" charset="0"/>
              </a:rPr>
              <a:t>visual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axis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occlusion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Complications</a:t>
            </a:r>
            <a:r>
              <a:rPr lang="tr-TR" sz="900" dirty="0">
                <a:latin typeface="Barlow" pitchFamily="2" charset="0"/>
              </a:rPr>
              <a:t>, adverse </a:t>
            </a:r>
            <a:r>
              <a:rPr lang="tr-TR" sz="900" dirty="0" err="1">
                <a:latin typeface="Barlow" pitchFamily="2" charset="0"/>
              </a:rPr>
              <a:t>events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additional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intraocular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one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year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</a:t>
            </a:r>
          </a:p>
          <a:p>
            <a:r>
              <a:rPr lang="tr-TR" sz="900" dirty="0">
                <a:latin typeface="Barlow" pitchFamily="2" charset="0"/>
              </a:rPr>
              <a:t>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2011;118:2330-4. </a:t>
            </a:r>
          </a:p>
        </p:txBody>
      </p:sp>
    </p:spTree>
    <p:extLst>
      <p:ext uri="{BB962C8B-B14F-4D97-AF65-F5344CB8AC3E}">
        <p14:creationId xmlns:p14="http://schemas.microsoft.com/office/powerpoint/2010/main" val="283925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3A9DD971-771C-C4F5-157A-69C5ACA3D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2918F9A9-ADD9-91AA-7D7A-5DC0044869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199" y="1122100"/>
            <a:ext cx="5311723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sz="3200" dirty="0"/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tr-TR" sz="2400" dirty="0" err="1">
                <a:solidFill>
                  <a:schemeClr val="accent3">
                    <a:lumMod val="75000"/>
                  </a:schemeClr>
                </a:solidFill>
              </a:rPr>
              <a:t>visual</a:t>
            </a:r>
            <a:r>
              <a:rPr lang="tr-TR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sz="2400" dirty="0" err="1">
                <a:solidFill>
                  <a:schemeClr val="accent3">
                    <a:lumMod val="75000"/>
                  </a:schemeClr>
                </a:solidFill>
              </a:rPr>
              <a:t>acuity</a:t>
            </a:r>
            <a:endParaRPr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27" name="Google Shape;2127;p63">
            <a:extLst>
              <a:ext uri="{FF2B5EF4-FFF2-40B4-BE49-F238E27FC236}">
                <a16:creationId xmlns:a16="http://schemas.microsoft.com/office/drawing/2014/main" id="{8E12E3E8-66E2-61B2-7A42-8827B6881252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2517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9">
          <a:extLst>
            <a:ext uri="{FF2B5EF4-FFF2-40B4-BE49-F238E27FC236}">
              <a16:creationId xmlns:a16="http://schemas.microsoft.com/office/drawing/2014/main" id="{9E8C514B-3F76-F379-7B15-84920DCCB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0" name="Google Shape;2100;p59">
            <a:extLst>
              <a:ext uri="{FF2B5EF4-FFF2-40B4-BE49-F238E27FC236}">
                <a16:creationId xmlns:a16="http://schemas.microsoft.com/office/drawing/2014/main" id="{DA4FB953-5D62-AEC4-4E23-491D2071FE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29016" y="820919"/>
            <a:ext cx="2562300" cy="16419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endParaRPr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101" name="Google Shape;2101;p59">
            <a:extLst>
              <a:ext uri="{FF2B5EF4-FFF2-40B4-BE49-F238E27FC236}">
                <a16:creationId xmlns:a16="http://schemas.microsoft.com/office/drawing/2014/main" id="{F925CB62-4121-1E1C-9117-E8C745F23D2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985496" y="2462819"/>
            <a:ext cx="3526200" cy="16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tr-TR" dirty="0"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age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at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surgery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p=0.041</a:t>
            </a:r>
          </a:p>
          <a:p>
            <a:pPr marL="171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private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insurance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p=0.0004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</a:pPr>
            <a:endParaRPr dirty="0">
              <a:latin typeface="Barlow" pitchFamily="2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FFD4FE6E-8D84-7D85-7523-C95E85FCEFAC}"/>
              </a:ext>
            </a:extLst>
          </p:cNvPr>
          <p:cNvSpPr txBox="1"/>
          <p:nvPr/>
        </p:nvSpPr>
        <p:spPr>
          <a:xfrm>
            <a:off x="4503174" y="1641869"/>
            <a:ext cx="46408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002060"/>
              </a:buClr>
              <a:buFont typeface="Wingdings" pitchFamily="2" charset="2"/>
              <a:buChar char="ü"/>
            </a:pPr>
            <a:r>
              <a:rPr lang="tr-TR" dirty="0" err="1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Factors</a:t>
            </a:r>
            <a:r>
              <a:rPr lang="tr-TR" dirty="0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predicting</a:t>
            </a:r>
            <a:r>
              <a:rPr lang="tr-TR" dirty="0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recognition</a:t>
            </a:r>
            <a:r>
              <a:rPr lang="tr-TR" dirty="0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acuity</a:t>
            </a:r>
            <a:r>
              <a:rPr lang="tr-TR" dirty="0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 at 4.5 </a:t>
            </a:r>
            <a:r>
              <a:rPr lang="tr-TR" dirty="0" err="1">
                <a:solidFill>
                  <a:schemeClr val="accent4">
                    <a:lumMod val="50000"/>
                  </a:schemeClr>
                </a:solidFill>
                <a:latin typeface="Barlow" pitchFamily="2" charset="0"/>
              </a:rPr>
              <a:t>years</a:t>
            </a:r>
            <a:endParaRPr lang="tr-TR" dirty="0">
              <a:solidFill>
                <a:schemeClr val="accent4">
                  <a:lumMod val="50000"/>
                </a:schemeClr>
              </a:solidFill>
              <a:latin typeface="Barlow" pitchFamily="2" charset="0"/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776779F-080B-F082-F9C9-9D08D5B4D590}"/>
              </a:ext>
            </a:extLst>
          </p:cNvPr>
          <p:cNvSpPr txBox="1"/>
          <p:nvPr/>
        </p:nvSpPr>
        <p:spPr>
          <a:xfrm>
            <a:off x="1681317" y="4699820"/>
            <a:ext cx="696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Group.Baseline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characteristics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population</a:t>
            </a:r>
            <a:r>
              <a:rPr lang="tr-TR" sz="900" dirty="0">
                <a:latin typeface="Barlow" pitchFamily="2" charset="0"/>
              </a:rPr>
              <a:t>: </a:t>
            </a:r>
            <a:r>
              <a:rPr lang="tr-TR" sz="900" dirty="0" err="1">
                <a:latin typeface="Barlow" pitchFamily="2" charset="0"/>
              </a:rPr>
              <a:t>Predicting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recognition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acuity</a:t>
            </a:r>
            <a:r>
              <a:rPr lang="tr-TR" sz="900" dirty="0">
                <a:latin typeface="Barlow" pitchFamily="2" charset="0"/>
              </a:rPr>
              <a:t> at 4.5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of age.</a:t>
            </a:r>
          </a:p>
          <a:p>
            <a:r>
              <a:rPr lang="tr-TR" sz="900" dirty="0" err="1">
                <a:latin typeface="Barlow" pitchFamily="2" charset="0"/>
              </a:rPr>
              <a:t>Invest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Vis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Sci</a:t>
            </a:r>
            <a:r>
              <a:rPr lang="tr-TR" sz="900" dirty="0">
                <a:latin typeface="Barlow" pitchFamily="2" charset="0"/>
              </a:rPr>
              <a:t> 2015;56:388-95. </a:t>
            </a:r>
          </a:p>
        </p:txBody>
      </p:sp>
    </p:spTree>
    <p:extLst>
      <p:ext uri="{BB962C8B-B14F-4D97-AF65-F5344CB8AC3E}">
        <p14:creationId xmlns:p14="http://schemas.microsoft.com/office/powerpoint/2010/main" val="2269222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D68B82D7-665A-09B9-D587-D77FA8563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CF43C783-3FC2-9A0D-175E-CEBDEA2A8DEA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2800" dirty="0">
                <a:solidFill>
                  <a:schemeClr val="accent3"/>
                </a:solidFill>
              </a:rPr>
              <a:t>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 Vision/Occlusion/Alignment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7FBFDD-A2CC-841E-EDB8-48158D3B4FA2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1707760" y="1667865"/>
            <a:chExt cx="598420" cy="598455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542D0186-30CE-D028-C46C-E2E269774DCE}"/>
                </a:ext>
              </a:extLst>
            </p:cNvPr>
            <p:cNvSpPr/>
            <p:nvPr/>
          </p:nvSpPr>
          <p:spPr>
            <a:xfrm>
              <a:off x="1707760" y="1667865"/>
              <a:ext cx="598420" cy="598455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4ED188BA-1122-3B40-7DCE-C0B6F28BCA4A}"/>
                </a:ext>
              </a:extLst>
            </p:cNvPr>
            <p:cNvSpPr/>
            <p:nvPr/>
          </p:nvSpPr>
          <p:spPr>
            <a:xfrm>
              <a:off x="1780841" y="1740954"/>
              <a:ext cx="452260" cy="45228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EF3D477D-10F0-A2B2-DFB6-A2D7C6DAA6D1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AB9658C5-3F32-6D8B-EAAE-2EE95513E0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visual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acuity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FB76FB00-D92F-6C1B-845F-D1D4B60C78AF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</a:t>
                </a:r>
                <a:r>
                  <a:rPr lang="tr-TR" dirty="0">
                    <a:latin typeface="Barlow" pitchFamily="2" charset="0"/>
                  </a:rPr>
                  <a:t>  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28%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Va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 &gt;20/40; 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100%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fellow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eye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 &gt;20/32</a:t>
                </a:r>
                <a:endParaRPr dirty="0">
                  <a:solidFill>
                    <a:srgbClr val="FF0000"/>
                  </a:solidFill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FB76FB00-D92F-6C1B-845F-D1D4B60C78AF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63556155-A9C6-4DB1-9424-D418F429DBB6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DAA6EA02-E9C6-1A3B-8B56-4D84DE44FA8F}"/>
              </a:ext>
            </a:extLst>
          </p:cNvPr>
          <p:cNvSpPr txBox="1"/>
          <p:nvPr/>
        </p:nvSpPr>
        <p:spPr>
          <a:xfrm>
            <a:off x="275299" y="4699820"/>
            <a:ext cx="637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A </a:t>
            </a:r>
            <a:r>
              <a:rPr lang="tr-TR" sz="900" dirty="0" err="1">
                <a:latin typeface="Barlow" pitchFamily="2" charset="0"/>
              </a:rPr>
              <a:t>randomized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Trial </a:t>
            </a:r>
            <a:r>
              <a:rPr lang="tr-TR" sz="900" dirty="0" err="1">
                <a:latin typeface="Barlow" pitchFamily="2" charset="0"/>
              </a:rPr>
              <a:t>Comparing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Contact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Intraocular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Correction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Monocular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During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Infancy</a:t>
            </a:r>
            <a:r>
              <a:rPr lang="tr-TR" sz="900" dirty="0">
                <a:latin typeface="Barlow" pitchFamily="2" charset="0"/>
              </a:rPr>
              <a:t>: HOTV </a:t>
            </a:r>
            <a:r>
              <a:rPr lang="tr-TR" sz="900" dirty="0" err="1">
                <a:latin typeface="Barlow" pitchFamily="2" charset="0"/>
              </a:rPr>
              <a:t>Optotype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Acuity</a:t>
            </a:r>
            <a:r>
              <a:rPr lang="tr-TR" sz="900" dirty="0">
                <a:latin typeface="Barlow" pitchFamily="2" charset="0"/>
              </a:rPr>
              <a:t> at Age 4.5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Findings</a:t>
            </a:r>
            <a:r>
              <a:rPr lang="tr-TR" sz="900" dirty="0">
                <a:latin typeface="Barlow" pitchFamily="2" charset="0"/>
              </a:rPr>
              <a:t> at Age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. JAMA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2014;132:676-82.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846E27-F4A0-D03F-0782-DDE80EB0368F}"/>
              </a:ext>
            </a:extLst>
          </p:cNvPr>
          <p:cNvGrpSpPr/>
          <p:nvPr/>
        </p:nvGrpSpPr>
        <p:grpSpPr>
          <a:xfrm>
            <a:off x="5879692" y="1665079"/>
            <a:ext cx="2585882" cy="2110027"/>
            <a:chOff x="3326312" y="1667865"/>
            <a:chExt cx="2585882" cy="2110027"/>
          </a:xfrm>
        </p:grpSpPr>
        <p:grpSp>
          <p:nvGrpSpPr>
            <p:cNvPr id="9" name="Google Shape;2396;p74">
              <a:extLst>
                <a:ext uri="{FF2B5EF4-FFF2-40B4-BE49-F238E27FC236}">
                  <a16:creationId xmlns:a16="http://schemas.microsoft.com/office/drawing/2014/main" id="{A574113D-D4B8-91A6-379B-6C863E2B93F2}"/>
                </a:ext>
              </a:extLst>
            </p:cNvPr>
            <p:cNvGrpSpPr/>
            <p:nvPr/>
          </p:nvGrpSpPr>
          <p:grpSpPr>
            <a:xfrm>
              <a:off x="4355644" y="1667865"/>
              <a:ext cx="598420" cy="598455"/>
              <a:chOff x="917250" y="2165250"/>
              <a:chExt cx="980695" cy="982361"/>
            </a:xfrm>
          </p:grpSpPr>
          <p:sp>
            <p:nvSpPr>
              <p:cNvPr id="10" name="Google Shape;2397;p74">
                <a:extLst>
                  <a:ext uri="{FF2B5EF4-FFF2-40B4-BE49-F238E27FC236}">
                    <a16:creationId xmlns:a16="http://schemas.microsoft.com/office/drawing/2014/main" id="{16293741-89ED-7ECC-EA17-E57794FFF86C}"/>
                  </a:ext>
                </a:extLst>
              </p:cNvPr>
              <p:cNvSpPr/>
              <p:nvPr/>
            </p:nvSpPr>
            <p:spPr>
              <a:xfrm>
                <a:off x="917250" y="2165250"/>
                <a:ext cx="980695" cy="982361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398;p74">
                <a:extLst>
                  <a:ext uri="{FF2B5EF4-FFF2-40B4-BE49-F238E27FC236}">
                    <a16:creationId xmlns:a16="http://schemas.microsoft.com/office/drawing/2014/main" id="{F4033E0E-242B-AAD3-9B4D-2D9A05F49F4E}"/>
                  </a:ext>
                </a:extLst>
              </p:cNvPr>
              <p:cNvSpPr/>
              <p:nvPr/>
            </p:nvSpPr>
            <p:spPr>
              <a:xfrm>
                <a:off x="1037015" y="2285225"/>
                <a:ext cx="741167" cy="742427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3" name="Google Shape;2399;p74">
              <a:extLst>
                <a:ext uri="{FF2B5EF4-FFF2-40B4-BE49-F238E27FC236}">
                  <a16:creationId xmlns:a16="http://schemas.microsoft.com/office/drawing/2014/main" id="{7893FBDE-6708-FE66-0218-08802A0B58CE}"/>
                </a:ext>
              </a:extLst>
            </p:cNvPr>
            <p:cNvCxnSpPr/>
            <p:nvPr/>
          </p:nvCxnSpPr>
          <p:spPr>
            <a:xfrm>
              <a:off x="3611076" y="2855963"/>
              <a:ext cx="19305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" name="Google Shape;2404;p74">
              <a:extLst>
                <a:ext uri="{FF2B5EF4-FFF2-40B4-BE49-F238E27FC236}">
                  <a16:creationId xmlns:a16="http://schemas.microsoft.com/office/drawing/2014/main" id="{6C17C4F1-C42E-07C9-B5DF-50B9D68497BE}"/>
                </a:ext>
              </a:extLst>
            </p:cNvPr>
            <p:cNvSpPr txBox="1">
              <a:spLocks/>
            </p:cNvSpPr>
            <p:nvPr/>
          </p:nvSpPr>
          <p:spPr>
            <a:xfrm>
              <a:off x="3326312" y="2331720"/>
              <a:ext cx="2576050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750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Barlow Condensed SemiBold"/>
                <a:buNone/>
                <a:defRPr sz="2000" b="0" i="0" u="none" strike="noStrike" cap="none">
                  <a:solidFill>
                    <a:schemeClr val="dk1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9pPr>
            </a:lstStyle>
            <a:p>
              <a:pPr marL="0" indent="0"/>
              <a:r>
                <a:rPr lang="tr-TR" dirty="0" err="1">
                  <a:solidFill>
                    <a:schemeClr val="accent5"/>
                  </a:solidFill>
                </a:rPr>
                <a:t>strabismus</a:t>
              </a:r>
              <a:endParaRPr lang="tr-TR" dirty="0">
                <a:solidFill>
                  <a:schemeClr val="accent5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Google Shape;2406;p74">
                  <a:extLst>
                    <a:ext uri="{FF2B5EF4-FFF2-40B4-BE49-F238E27FC236}">
                      <a16:creationId xmlns:a16="http://schemas.microsoft.com/office/drawing/2014/main" id="{6542C707-9C3E-21C9-E341-1E7D82F4943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418584" y="2945692"/>
                  <a:ext cx="2493610" cy="832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457200" marR="0" lvl="0" indent="-31750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1pPr>
                  <a:lvl2pPr marL="914400" marR="0" lvl="1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2pPr>
                  <a:lvl3pPr marL="1371600" marR="0" lvl="2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3pPr>
                  <a:lvl4pPr marL="1828800" marR="0" lvl="3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4pPr>
                  <a:lvl5pPr marL="2286000" marR="0" lvl="4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5pPr>
                  <a:lvl6pPr marL="2743200" marR="0" lvl="5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6pPr>
                  <a:lvl7pPr marL="3200400" marR="0" lvl="6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7pPr>
                  <a:lvl8pPr marL="3657600" marR="0" lvl="7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8pPr>
                  <a:lvl9pPr marL="4114800" marR="0" lvl="8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160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9pPr>
                </a:lstStyle>
                <a:p>
                  <a:pPr marL="0" indent="0"/>
                  <a:r>
                    <a:rPr lang="tr-TR" dirty="0">
                      <a:solidFill>
                        <a:schemeClr val="bg1">
                          <a:lumMod val="10000"/>
                        </a:schemeClr>
                      </a:solidFill>
                      <a:latin typeface="Barlow" pitchFamily="2" charset="0"/>
                    </a:rPr>
                    <a:t>IOL </a:t>
                  </a:r>
                  <a14:m>
                    <m:oMath xmlns:m="http://schemas.openxmlformats.org/officeDocument/2006/math">
                      <m:r>
                        <a:rPr lang="tr-TR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tr-TR" dirty="0">
                      <a:solidFill>
                        <a:schemeClr val="bg1">
                          <a:lumMod val="10000"/>
                        </a:schemeClr>
                      </a:solidFill>
                      <a:latin typeface="Barlow" pitchFamily="2" charset="0"/>
                    </a:rPr>
                    <a:t>  CL</a:t>
                  </a:r>
                </a:p>
              </p:txBody>
            </p:sp>
          </mc:Choice>
          <mc:Fallback>
            <p:sp>
              <p:nvSpPr>
                <p:cNvPr id="15" name="Google Shape;2406;p74">
                  <a:extLst>
                    <a:ext uri="{FF2B5EF4-FFF2-40B4-BE49-F238E27FC236}">
                      <a16:creationId xmlns:a16="http://schemas.microsoft.com/office/drawing/2014/main" id="{6542C707-9C3E-21C9-E341-1E7D82F494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8584" y="2945692"/>
                  <a:ext cx="2493610" cy="8322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Google Shape;2419;p74">
              <a:extLst>
                <a:ext uri="{FF2B5EF4-FFF2-40B4-BE49-F238E27FC236}">
                  <a16:creationId xmlns:a16="http://schemas.microsoft.com/office/drawing/2014/main" id="{B54C77E7-90C8-6B86-6763-00EBB675728D}"/>
                </a:ext>
              </a:extLst>
            </p:cNvPr>
            <p:cNvSpPr/>
            <p:nvPr/>
          </p:nvSpPr>
          <p:spPr>
            <a:xfrm>
              <a:off x="4454323" y="1848216"/>
              <a:ext cx="244002" cy="237747"/>
            </a:xfrm>
            <a:custGeom>
              <a:avLst/>
              <a:gdLst/>
              <a:ahLst/>
              <a:cxnLst/>
              <a:rect l="l" t="t" r="r" b="b"/>
              <a:pathLst>
                <a:path w="12005" h="11815" extrusionOk="0">
                  <a:moveTo>
                    <a:pt x="6003" y="693"/>
                  </a:moveTo>
                  <a:cubicBezTo>
                    <a:pt x="6089" y="693"/>
                    <a:pt x="6176" y="725"/>
                    <a:pt x="6239" y="788"/>
                  </a:cubicBezTo>
                  <a:lnTo>
                    <a:pt x="8444" y="2993"/>
                  </a:lnTo>
                  <a:lnTo>
                    <a:pt x="7972" y="3466"/>
                  </a:lnTo>
                  <a:lnTo>
                    <a:pt x="7751" y="3214"/>
                  </a:lnTo>
                  <a:cubicBezTo>
                    <a:pt x="7562" y="3025"/>
                    <a:pt x="7279" y="2899"/>
                    <a:pt x="6995" y="2899"/>
                  </a:cubicBezTo>
                  <a:cubicBezTo>
                    <a:pt x="6711" y="2899"/>
                    <a:pt x="6459" y="3025"/>
                    <a:pt x="6239" y="3214"/>
                  </a:cubicBezTo>
                  <a:cubicBezTo>
                    <a:pt x="5861" y="3623"/>
                    <a:pt x="5861" y="4285"/>
                    <a:pt x="6239" y="4663"/>
                  </a:cubicBezTo>
                  <a:lnTo>
                    <a:pt x="6491" y="4915"/>
                  </a:lnTo>
                  <a:lnTo>
                    <a:pt x="6018" y="5388"/>
                  </a:lnTo>
                  <a:lnTo>
                    <a:pt x="5262" y="4631"/>
                  </a:lnTo>
                  <a:cubicBezTo>
                    <a:pt x="5199" y="4568"/>
                    <a:pt x="5113" y="4537"/>
                    <a:pt x="5026" y="4537"/>
                  </a:cubicBezTo>
                  <a:cubicBezTo>
                    <a:pt x="4939" y="4537"/>
                    <a:pt x="4853" y="4568"/>
                    <a:pt x="4790" y="4631"/>
                  </a:cubicBezTo>
                  <a:lnTo>
                    <a:pt x="4317" y="5104"/>
                  </a:lnTo>
                  <a:cubicBezTo>
                    <a:pt x="4254" y="5167"/>
                    <a:pt x="4167" y="5198"/>
                    <a:pt x="4081" y="5198"/>
                  </a:cubicBezTo>
                  <a:cubicBezTo>
                    <a:pt x="3994" y="5198"/>
                    <a:pt x="3907" y="5167"/>
                    <a:pt x="3844" y="5104"/>
                  </a:cubicBezTo>
                  <a:cubicBezTo>
                    <a:pt x="3718" y="4978"/>
                    <a:pt x="3718" y="4757"/>
                    <a:pt x="3844" y="4631"/>
                  </a:cubicBezTo>
                  <a:lnTo>
                    <a:pt x="4317" y="4159"/>
                  </a:lnTo>
                  <a:cubicBezTo>
                    <a:pt x="4443" y="4033"/>
                    <a:pt x="4443" y="3812"/>
                    <a:pt x="4317" y="3686"/>
                  </a:cubicBezTo>
                  <a:lnTo>
                    <a:pt x="3624" y="2993"/>
                  </a:lnTo>
                  <a:lnTo>
                    <a:pt x="5766" y="788"/>
                  </a:lnTo>
                  <a:cubicBezTo>
                    <a:pt x="5829" y="725"/>
                    <a:pt x="5916" y="693"/>
                    <a:pt x="6003" y="693"/>
                  </a:cubicBezTo>
                  <a:close/>
                  <a:moveTo>
                    <a:pt x="3088" y="3466"/>
                  </a:moveTo>
                  <a:lnTo>
                    <a:pt x="3561" y="3938"/>
                  </a:lnTo>
                  <a:lnTo>
                    <a:pt x="3340" y="4159"/>
                  </a:lnTo>
                  <a:cubicBezTo>
                    <a:pt x="2931" y="4568"/>
                    <a:pt x="2931" y="5230"/>
                    <a:pt x="3340" y="5608"/>
                  </a:cubicBezTo>
                  <a:cubicBezTo>
                    <a:pt x="3529" y="5813"/>
                    <a:pt x="3797" y="5915"/>
                    <a:pt x="4065" y="5915"/>
                  </a:cubicBezTo>
                  <a:cubicBezTo>
                    <a:pt x="4333" y="5915"/>
                    <a:pt x="4601" y="5813"/>
                    <a:pt x="4790" y="5608"/>
                  </a:cubicBezTo>
                  <a:lnTo>
                    <a:pt x="5042" y="5388"/>
                  </a:lnTo>
                  <a:lnTo>
                    <a:pt x="5514" y="5860"/>
                  </a:lnTo>
                  <a:lnTo>
                    <a:pt x="4758" y="6616"/>
                  </a:lnTo>
                  <a:cubicBezTo>
                    <a:pt x="4632" y="6711"/>
                    <a:pt x="4632" y="6963"/>
                    <a:pt x="4758" y="7089"/>
                  </a:cubicBezTo>
                  <a:lnTo>
                    <a:pt x="5231" y="7561"/>
                  </a:lnTo>
                  <a:cubicBezTo>
                    <a:pt x="5357" y="7656"/>
                    <a:pt x="5357" y="7908"/>
                    <a:pt x="5231" y="8002"/>
                  </a:cubicBezTo>
                  <a:cubicBezTo>
                    <a:pt x="5168" y="8065"/>
                    <a:pt x="5081" y="8097"/>
                    <a:pt x="4994" y="8097"/>
                  </a:cubicBezTo>
                  <a:cubicBezTo>
                    <a:pt x="4908" y="8097"/>
                    <a:pt x="4821" y="8065"/>
                    <a:pt x="4758" y="8002"/>
                  </a:cubicBezTo>
                  <a:lnTo>
                    <a:pt x="4286" y="7561"/>
                  </a:lnTo>
                  <a:cubicBezTo>
                    <a:pt x="4223" y="7498"/>
                    <a:pt x="4136" y="7467"/>
                    <a:pt x="4049" y="7467"/>
                  </a:cubicBezTo>
                  <a:cubicBezTo>
                    <a:pt x="3963" y="7467"/>
                    <a:pt x="3876" y="7498"/>
                    <a:pt x="3813" y="7561"/>
                  </a:cubicBezTo>
                  <a:lnTo>
                    <a:pt x="3088" y="8254"/>
                  </a:lnTo>
                  <a:lnTo>
                    <a:pt x="883" y="6049"/>
                  </a:lnTo>
                  <a:cubicBezTo>
                    <a:pt x="789" y="6018"/>
                    <a:pt x="789" y="5829"/>
                    <a:pt x="883" y="5671"/>
                  </a:cubicBezTo>
                  <a:lnTo>
                    <a:pt x="3088" y="3466"/>
                  </a:lnTo>
                  <a:close/>
                  <a:moveTo>
                    <a:pt x="8917" y="3529"/>
                  </a:moveTo>
                  <a:lnTo>
                    <a:pt x="11122" y="5671"/>
                  </a:lnTo>
                  <a:cubicBezTo>
                    <a:pt x="11248" y="5766"/>
                    <a:pt x="11248" y="6018"/>
                    <a:pt x="11122" y="6144"/>
                  </a:cubicBezTo>
                  <a:lnTo>
                    <a:pt x="8917" y="8349"/>
                  </a:lnTo>
                  <a:lnTo>
                    <a:pt x="8444" y="7876"/>
                  </a:lnTo>
                  <a:lnTo>
                    <a:pt x="8696" y="7624"/>
                  </a:lnTo>
                  <a:cubicBezTo>
                    <a:pt x="9074" y="7246"/>
                    <a:pt x="9074" y="6553"/>
                    <a:pt x="8696" y="6175"/>
                  </a:cubicBezTo>
                  <a:cubicBezTo>
                    <a:pt x="8491" y="5970"/>
                    <a:pt x="8224" y="5868"/>
                    <a:pt x="7956" y="5868"/>
                  </a:cubicBezTo>
                  <a:cubicBezTo>
                    <a:pt x="7688" y="5868"/>
                    <a:pt x="7420" y="5970"/>
                    <a:pt x="7216" y="6175"/>
                  </a:cubicBezTo>
                  <a:lnTo>
                    <a:pt x="6995" y="6396"/>
                  </a:lnTo>
                  <a:lnTo>
                    <a:pt x="6522" y="5923"/>
                  </a:lnTo>
                  <a:lnTo>
                    <a:pt x="7279" y="5198"/>
                  </a:lnTo>
                  <a:cubicBezTo>
                    <a:pt x="7373" y="5072"/>
                    <a:pt x="7373" y="4820"/>
                    <a:pt x="7279" y="4726"/>
                  </a:cubicBezTo>
                  <a:lnTo>
                    <a:pt x="6806" y="4222"/>
                  </a:lnTo>
                  <a:cubicBezTo>
                    <a:pt x="6680" y="4127"/>
                    <a:pt x="6680" y="3875"/>
                    <a:pt x="6806" y="3749"/>
                  </a:cubicBezTo>
                  <a:cubicBezTo>
                    <a:pt x="6869" y="3686"/>
                    <a:pt x="6963" y="3655"/>
                    <a:pt x="7026" y="3655"/>
                  </a:cubicBezTo>
                  <a:cubicBezTo>
                    <a:pt x="7121" y="3655"/>
                    <a:pt x="7216" y="3686"/>
                    <a:pt x="7279" y="3749"/>
                  </a:cubicBezTo>
                  <a:lnTo>
                    <a:pt x="7751" y="4222"/>
                  </a:lnTo>
                  <a:cubicBezTo>
                    <a:pt x="7798" y="4285"/>
                    <a:pt x="7885" y="4316"/>
                    <a:pt x="7976" y="4316"/>
                  </a:cubicBezTo>
                  <a:cubicBezTo>
                    <a:pt x="8066" y="4316"/>
                    <a:pt x="8161" y="4285"/>
                    <a:pt x="8224" y="4222"/>
                  </a:cubicBezTo>
                  <a:lnTo>
                    <a:pt x="8917" y="3529"/>
                  </a:lnTo>
                  <a:close/>
                  <a:moveTo>
                    <a:pt x="5987" y="6396"/>
                  </a:moveTo>
                  <a:lnTo>
                    <a:pt x="6711" y="7152"/>
                  </a:lnTo>
                  <a:cubicBezTo>
                    <a:pt x="6774" y="7215"/>
                    <a:pt x="6869" y="7246"/>
                    <a:pt x="6960" y="7246"/>
                  </a:cubicBezTo>
                  <a:cubicBezTo>
                    <a:pt x="7050" y="7246"/>
                    <a:pt x="7137" y="7215"/>
                    <a:pt x="7184" y="7152"/>
                  </a:cubicBezTo>
                  <a:lnTo>
                    <a:pt x="7657" y="6679"/>
                  </a:lnTo>
                  <a:cubicBezTo>
                    <a:pt x="7720" y="6616"/>
                    <a:pt x="7814" y="6585"/>
                    <a:pt x="7905" y="6585"/>
                  </a:cubicBezTo>
                  <a:cubicBezTo>
                    <a:pt x="7995" y="6585"/>
                    <a:pt x="8082" y="6616"/>
                    <a:pt x="8129" y="6679"/>
                  </a:cubicBezTo>
                  <a:cubicBezTo>
                    <a:pt x="8255" y="6805"/>
                    <a:pt x="8255" y="7026"/>
                    <a:pt x="8129" y="7152"/>
                  </a:cubicBezTo>
                  <a:lnTo>
                    <a:pt x="7657" y="7624"/>
                  </a:lnTo>
                  <a:cubicBezTo>
                    <a:pt x="7562" y="7750"/>
                    <a:pt x="7562" y="7971"/>
                    <a:pt x="7657" y="8097"/>
                  </a:cubicBezTo>
                  <a:lnTo>
                    <a:pt x="8381" y="8822"/>
                  </a:lnTo>
                  <a:lnTo>
                    <a:pt x="6239" y="11027"/>
                  </a:lnTo>
                  <a:cubicBezTo>
                    <a:pt x="6192" y="11074"/>
                    <a:pt x="6105" y="11098"/>
                    <a:pt x="6014" y="11098"/>
                  </a:cubicBezTo>
                  <a:cubicBezTo>
                    <a:pt x="5924" y="11098"/>
                    <a:pt x="5829" y="11074"/>
                    <a:pt x="5766" y="11027"/>
                  </a:cubicBezTo>
                  <a:lnTo>
                    <a:pt x="3561" y="8822"/>
                  </a:lnTo>
                  <a:lnTo>
                    <a:pt x="4034" y="8349"/>
                  </a:lnTo>
                  <a:lnTo>
                    <a:pt x="4286" y="8570"/>
                  </a:lnTo>
                  <a:cubicBezTo>
                    <a:pt x="4475" y="8774"/>
                    <a:pt x="4742" y="8877"/>
                    <a:pt x="5010" y="8877"/>
                  </a:cubicBezTo>
                  <a:cubicBezTo>
                    <a:pt x="5278" y="8877"/>
                    <a:pt x="5546" y="8774"/>
                    <a:pt x="5735" y="8570"/>
                  </a:cubicBezTo>
                  <a:cubicBezTo>
                    <a:pt x="6144" y="8191"/>
                    <a:pt x="6144" y="7498"/>
                    <a:pt x="5735" y="7120"/>
                  </a:cubicBezTo>
                  <a:lnTo>
                    <a:pt x="5514" y="6868"/>
                  </a:lnTo>
                  <a:lnTo>
                    <a:pt x="5987" y="6396"/>
                  </a:lnTo>
                  <a:close/>
                  <a:moveTo>
                    <a:pt x="5999" y="0"/>
                  </a:moveTo>
                  <a:cubicBezTo>
                    <a:pt x="5735" y="0"/>
                    <a:pt x="5467" y="95"/>
                    <a:pt x="5262" y="284"/>
                  </a:cubicBezTo>
                  <a:lnTo>
                    <a:pt x="379" y="5167"/>
                  </a:lnTo>
                  <a:cubicBezTo>
                    <a:pt x="1" y="5577"/>
                    <a:pt x="1" y="6238"/>
                    <a:pt x="379" y="6648"/>
                  </a:cubicBezTo>
                  <a:lnTo>
                    <a:pt x="5262" y="11531"/>
                  </a:lnTo>
                  <a:cubicBezTo>
                    <a:pt x="5467" y="11720"/>
                    <a:pt x="5735" y="11814"/>
                    <a:pt x="5999" y="11814"/>
                  </a:cubicBezTo>
                  <a:cubicBezTo>
                    <a:pt x="6262" y="11814"/>
                    <a:pt x="6522" y="11720"/>
                    <a:pt x="6711" y="11531"/>
                  </a:cubicBezTo>
                  <a:lnTo>
                    <a:pt x="11595" y="6648"/>
                  </a:lnTo>
                  <a:cubicBezTo>
                    <a:pt x="12004" y="6238"/>
                    <a:pt x="12004" y="5577"/>
                    <a:pt x="11595" y="5167"/>
                  </a:cubicBezTo>
                  <a:lnTo>
                    <a:pt x="6711" y="284"/>
                  </a:lnTo>
                  <a:cubicBezTo>
                    <a:pt x="6522" y="95"/>
                    <a:pt x="6262" y="0"/>
                    <a:pt x="59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6489646-4DCF-029B-A960-F11E53A44061}"/>
              </a:ext>
            </a:extLst>
          </p:cNvPr>
          <p:cNvGrpSpPr/>
          <p:nvPr/>
        </p:nvGrpSpPr>
        <p:grpSpPr>
          <a:xfrm>
            <a:off x="2882935" y="1665079"/>
            <a:ext cx="3449334" cy="2072055"/>
            <a:chOff x="5458694" y="1667865"/>
            <a:chExt cx="3449334" cy="2072055"/>
          </a:xfrm>
        </p:grpSpPr>
        <p:grpSp>
          <p:nvGrpSpPr>
            <p:cNvPr id="17" name="Google Shape;2400;p74">
              <a:extLst>
                <a:ext uri="{FF2B5EF4-FFF2-40B4-BE49-F238E27FC236}">
                  <a16:creationId xmlns:a16="http://schemas.microsoft.com/office/drawing/2014/main" id="{8F00B728-9B21-C9BC-2E98-622D540FC783}"/>
                </a:ext>
              </a:extLst>
            </p:cNvPr>
            <p:cNvGrpSpPr/>
            <p:nvPr/>
          </p:nvGrpSpPr>
          <p:grpSpPr>
            <a:xfrm>
              <a:off x="6837735" y="1667865"/>
              <a:ext cx="598420" cy="598455"/>
              <a:chOff x="917250" y="2165250"/>
              <a:chExt cx="980695" cy="982361"/>
            </a:xfrm>
          </p:grpSpPr>
          <p:sp>
            <p:nvSpPr>
              <p:cNvPr id="18" name="Google Shape;2401;p74">
                <a:extLst>
                  <a:ext uri="{FF2B5EF4-FFF2-40B4-BE49-F238E27FC236}">
                    <a16:creationId xmlns:a16="http://schemas.microsoft.com/office/drawing/2014/main" id="{F1CC5C96-D2FA-4FE8-CA69-0D08A72E5B8A}"/>
                  </a:ext>
                </a:extLst>
              </p:cNvPr>
              <p:cNvSpPr/>
              <p:nvPr/>
            </p:nvSpPr>
            <p:spPr>
              <a:xfrm>
                <a:off x="917250" y="2165250"/>
                <a:ext cx="980695" cy="982361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402;p74">
                <a:extLst>
                  <a:ext uri="{FF2B5EF4-FFF2-40B4-BE49-F238E27FC236}">
                    <a16:creationId xmlns:a16="http://schemas.microsoft.com/office/drawing/2014/main" id="{444D27E1-C8D2-D24D-4837-5347A2A268A8}"/>
                  </a:ext>
                </a:extLst>
              </p:cNvPr>
              <p:cNvSpPr/>
              <p:nvPr/>
            </p:nvSpPr>
            <p:spPr>
              <a:xfrm>
                <a:off x="1037015" y="2285225"/>
                <a:ext cx="741167" cy="742427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20" name="Google Shape;2403;p74">
              <a:extLst>
                <a:ext uri="{FF2B5EF4-FFF2-40B4-BE49-F238E27FC236}">
                  <a16:creationId xmlns:a16="http://schemas.microsoft.com/office/drawing/2014/main" id="{15E6360B-7525-9186-24AD-F7F1C66B83FF}"/>
                </a:ext>
              </a:extLst>
            </p:cNvPr>
            <p:cNvCxnSpPr/>
            <p:nvPr/>
          </p:nvCxnSpPr>
          <p:spPr>
            <a:xfrm>
              <a:off x="6171825" y="2855963"/>
              <a:ext cx="19305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1" name="Google Shape;2420;p74">
              <a:extLst>
                <a:ext uri="{FF2B5EF4-FFF2-40B4-BE49-F238E27FC236}">
                  <a16:creationId xmlns:a16="http://schemas.microsoft.com/office/drawing/2014/main" id="{3DECC43E-19B8-D451-69AC-623CDFD8AA14}"/>
                </a:ext>
              </a:extLst>
            </p:cNvPr>
            <p:cNvGrpSpPr/>
            <p:nvPr/>
          </p:nvGrpSpPr>
          <p:grpSpPr>
            <a:xfrm>
              <a:off x="7018195" y="1848225"/>
              <a:ext cx="237754" cy="237731"/>
              <a:chOff x="-35495600" y="1912725"/>
              <a:chExt cx="292225" cy="293025"/>
            </a:xfrm>
          </p:grpSpPr>
          <p:sp>
            <p:nvSpPr>
              <p:cNvPr id="22" name="Google Shape;2421;p74">
                <a:extLst>
                  <a:ext uri="{FF2B5EF4-FFF2-40B4-BE49-F238E27FC236}">
                    <a16:creationId xmlns:a16="http://schemas.microsoft.com/office/drawing/2014/main" id="{B7A42610-8124-241C-690A-2169FA97256E}"/>
                  </a:ext>
                </a:extLst>
              </p:cNvPr>
              <p:cNvSpPr/>
              <p:nvPr/>
            </p:nvSpPr>
            <p:spPr>
              <a:xfrm>
                <a:off x="-35495600" y="1912725"/>
                <a:ext cx="10240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1721" extrusionOk="0">
                    <a:moveTo>
                      <a:pt x="3088" y="726"/>
                    </a:moveTo>
                    <a:cubicBezTo>
                      <a:pt x="3277" y="726"/>
                      <a:pt x="3435" y="883"/>
                      <a:pt x="3435" y="1041"/>
                    </a:cubicBezTo>
                    <a:lnTo>
                      <a:pt x="3435" y="3120"/>
                    </a:lnTo>
                    <a:cubicBezTo>
                      <a:pt x="3435" y="3309"/>
                      <a:pt x="3277" y="3467"/>
                      <a:pt x="3088" y="3467"/>
                    </a:cubicBezTo>
                    <a:lnTo>
                      <a:pt x="2710" y="3467"/>
                    </a:lnTo>
                    <a:lnTo>
                      <a:pt x="2710" y="726"/>
                    </a:lnTo>
                    <a:close/>
                    <a:moveTo>
                      <a:pt x="2080" y="757"/>
                    </a:moveTo>
                    <a:lnTo>
                      <a:pt x="2080" y="3561"/>
                    </a:lnTo>
                    <a:cubicBezTo>
                      <a:pt x="1702" y="3719"/>
                      <a:pt x="1418" y="4065"/>
                      <a:pt x="1418" y="4538"/>
                    </a:cubicBezTo>
                    <a:lnTo>
                      <a:pt x="1418" y="7310"/>
                    </a:lnTo>
                    <a:cubicBezTo>
                      <a:pt x="1418" y="7720"/>
                      <a:pt x="1702" y="8129"/>
                      <a:pt x="2080" y="8287"/>
                    </a:cubicBezTo>
                    <a:lnTo>
                      <a:pt x="2080" y="11028"/>
                    </a:lnTo>
                    <a:cubicBezTo>
                      <a:pt x="1292" y="10870"/>
                      <a:pt x="725" y="10177"/>
                      <a:pt x="725" y="9326"/>
                    </a:cubicBezTo>
                    <a:lnTo>
                      <a:pt x="725" y="2458"/>
                    </a:lnTo>
                    <a:cubicBezTo>
                      <a:pt x="725" y="1639"/>
                      <a:pt x="1292" y="915"/>
                      <a:pt x="2080" y="757"/>
                    </a:cubicBezTo>
                    <a:close/>
                    <a:moveTo>
                      <a:pt x="3136" y="8314"/>
                    </a:moveTo>
                    <a:cubicBezTo>
                      <a:pt x="3303" y="8314"/>
                      <a:pt x="3435" y="8461"/>
                      <a:pt x="3435" y="8633"/>
                    </a:cubicBezTo>
                    <a:lnTo>
                      <a:pt x="3435" y="10681"/>
                    </a:lnTo>
                    <a:cubicBezTo>
                      <a:pt x="3435" y="10870"/>
                      <a:pt x="3277" y="11028"/>
                      <a:pt x="3088" y="11028"/>
                    </a:cubicBezTo>
                    <a:lnTo>
                      <a:pt x="2710" y="11028"/>
                    </a:lnTo>
                    <a:lnTo>
                      <a:pt x="2710" y="8318"/>
                    </a:lnTo>
                    <a:lnTo>
                      <a:pt x="3088" y="8318"/>
                    </a:lnTo>
                    <a:cubicBezTo>
                      <a:pt x="3104" y="8316"/>
                      <a:pt x="3120" y="8314"/>
                      <a:pt x="3136" y="8314"/>
                    </a:cubicBezTo>
                    <a:close/>
                    <a:moveTo>
                      <a:pt x="2395" y="1"/>
                    </a:moveTo>
                    <a:cubicBezTo>
                      <a:pt x="1072" y="1"/>
                      <a:pt x="0" y="1104"/>
                      <a:pt x="0" y="2427"/>
                    </a:cubicBezTo>
                    <a:lnTo>
                      <a:pt x="0" y="9263"/>
                    </a:lnTo>
                    <a:cubicBezTo>
                      <a:pt x="0" y="10618"/>
                      <a:pt x="1072" y="11721"/>
                      <a:pt x="2395" y="11721"/>
                    </a:cubicBezTo>
                    <a:lnTo>
                      <a:pt x="3088" y="11721"/>
                    </a:lnTo>
                    <a:cubicBezTo>
                      <a:pt x="3624" y="11721"/>
                      <a:pt x="4096" y="11248"/>
                      <a:pt x="4096" y="10681"/>
                    </a:cubicBezTo>
                    <a:lnTo>
                      <a:pt x="4096" y="8633"/>
                    </a:lnTo>
                    <a:cubicBezTo>
                      <a:pt x="4096" y="8098"/>
                      <a:pt x="3624" y="7625"/>
                      <a:pt x="3088" y="7625"/>
                    </a:cubicBezTo>
                    <a:lnTo>
                      <a:pt x="2395" y="7625"/>
                    </a:lnTo>
                    <a:cubicBezTo>
                      <a:pt x="2206" y="7625"/>
                      <a:pt x="2048" y="7468"/>
                      <a:pt x="2048" y="7247"/>
                    </a:cubicBezTo>
                    <a:lnTo>
                      <a:pt x="2048" y="4506"/>
                    </a:lnTo>
                    <a:cubicBezTo>
                      <a:pt x="2048" y="4317"/>
                      <a:pt x="2206" y="4160"/>
                      <a:pt x="2395" y="4160"/>
                    </a:cubicBezTo>
                    <a:lnTo>
                      <a:pt x="3088" y="4160"/>
                    </a:lnTo>
                    <a:cubicBezTo>
                      <a:pt x="3624" y="4160"/>
                      <a:pt x="4096" y="3687"/>
                      <a:pt x="4096" y="3120"/>
                    </a:cubicBezTo>
                    <a:lnTo>
                      <a:pt x="4096" y="1041"/>
                    </a:lnTo>
                    <a:cubicBezTo>
                      <a:pt x="4096" y="474"/>
                      <a:pt x="3624" y="1"/>
                      <a:pt x="30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422;p74">
                <a:extLst>
                  <a:ext uri="{FF2B5EF4-FFF2-40B4-BE49-F238E27FC236}">
                    <a16:creationId xmlns:a16="http://schemas.microsoft.com/office/drawing/2014/main" id="{17ABCE47-D7D2-DC67-7A3C-38468202EE98}"/>
                  </a:ext>
                </a:extLst>
              </p:cNvPr>
              <p:cNvSpPr/>
              <p:nvPr/>
            </p:nvSpPr>
            <p:spPr>
              <a:xfrm>
                <a:off x="-35305775" y="1912725"/>
                <a:ext cx="102400" cy="292250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1690" extrusionOk="0">
                    <a:moveTo>
                      <a:pt x="1386" y="694"/>
                    </a:moveTo>
                    <a:lnTo>
                      <a:pt x="1386" y="3435"/>
                    </a:lnTo>
                    <a:lnTo>
                      <a:pt x="1040" y="3435"/>
                    </a:lnTo>
                    <a:cubicBezTo>
                      <a:pt x="1023" y="3438"/>
                      <a:pt x="1007" y="3439"/>
                      <a:pt x="992" y="3439"/>
                    </a:cubicBezTo>
                    <a:cubicBezTo>
                      <a:pt x="825" y="3439"/>
                      <a:pt x="693" y="3293"/>
                      <a:pt x="693" y="3120"/>
                    </a:cubicBezTo>
                    <a:lnTo>
                      <a:pt x="693" y="1041"/>
                    </a:lnTo>
                    <a:cubicBezTo>
                      <a:pt x="693" y="852"/>
                      <a:pt x="851" y="694"/>
                      <a:pt x="1040" y="694"/>
                    </a:cubicBezTo>
                    <a:close/>
                    <a:moveTo>
                      <a:pt x="1386" y="8287"/>
                    </a:moveTo>
                    <a:lnTo>
                      <a:pt x="1386" y="10996"/>
                    </a:lnTo>
                    <a:lnTo>
                      <a:pt x="1040" y="10996"/>
                    </a:lnTo>
                    <a:cubicBezTo>
                      <a:pt x="851" y="10996"/>
                      <a:pt x="693" y="10839"/>
                      <a:pt x="693" y="10681"/>
                    </a:cubicBezTo>
                    <a:lnTo>
                      <a:pt x="693" y="8633"/>
                    </a:lnTo>
                    <a:cubicBezTo>
                      <a:pt x="693" y="8444"/>
                      <a:pt x="851" y="8287"/>
                      <a:pt x="1040" y="8287"/>
                    </a:cubicBezTo>
                    <a:close/>
                    <a:moveTo>
                      <a:pt x="2016" y="757"/>
                    </a:moveTo>
                    <a:cubicBezTo>
                      <a:pt x="2804" y="915"/>
                      <a:pt x="3403" y="1639"/>
                      <a:pt x="3403" y="2458"/>
                    </a:cubicBezTo>
                    <a:lnTo>
                      <a:pt x="3403" y="9295"/>
                    </a:lnTo>
                    <a:cubicBezTo>
                      <a:pt x="3403" y="10114"/>
                      <a:pt x="2804" y="10839"/>
                      <a:pt x="2016" y="10996"/>
                    </a:cubicBezTo>
                    <a:lnTo>
                      <a:pt x="2016" y="8255"/>
                    </a:lnTo>
                    <a:cubicBezTo>
                      <a:pt x="2426" y="8098"/>
                      <a:pt x="2678" y="7720"/>
                      <a:pt x="2678" y="7247"/>
                    </a:cubicBezTo>
                    <a:lnTo>
                      <a:pt x="2678" y="4506"/>
                    </a:lnTo>
                    <a:cubicBezTo>
                      <a:pt x="2678" y="4065"/>
                      <a:pt x="2426" y="3687"/>
                      <a:pt x="2016" y="3530"/>
                    </a:cubicBezTo>
                    <a:lnTo>
                      <a:pt x="2016" y="757"/>
                    </a:lnTo>
                    <a:close/>
                    <a:moveTo>
                      <a:pt x="1040" y="1"/>
                    </a:moveTo>
                    <a:cubicBezTo>
                      <a:pt x="473" y="1"/>
                      <a:pt x="0" y="474"/>
                      <a:pt x="0" y="1041"/>
                    </a:cubicBezTo>
                    <a:lnTo>
                      <a:pt x="0" y="3120"/>
                    </a:lnTo>
                    <a:cubicBezTo>
                      <a:pt x="0" y="3687"/>
                      <a:pt x="473" y="4128"/>
                      <a:pt x="1040" y="4128"/>
                    </a:cubicBezTo>
                    <a:lnTo>
                      <a:pt x="1701" y="4128"/>
                    </a:lnTo>
                    <a:cubicBezTo>
                      <a:pt x="1890" y="4128"/>
                      <a:pt x="2048" y="4286"/>
                      <a:pt x="2048" y="4506"/>
                    </a:cubicBezTo>
                    <a:lnTo>
                      <a:pt x="2048" y="7247"/>
                    </a:lnTo>
                    <a:cubicBezTo>
                      <a:pt x="2048" y="7436"/>
                      <a:pt x="1890" y="7625"/>
                      <a:pt x="1701" y="7625"/>
                    </a:cubicBezTo>
                    <a:lnTo>
                      <a:pt x="1040" y="7625"/>
                    </a:lnTo>
                    <a:cubicBezTo>
                      <a:pt x="473" y="7625"/>
                      <a:pt x="0" y="8098"/>
                      <a:pt x="0" y="8633"/>
                    </a:cubicBezTo>
                    <a:lnTo>
                      <a:pt x="0" y="10681"/>
                    </a:lnTo>
                    <a:cubicBezTo>
                      <a:pt x="0" y="11248"/>
                      <a:pt x="473" y="11689"/>
                      <a:pt x="1040" y="11689"/>
                    </a:cubicBezTo>
                    <a:lnTo>
                      <a:pt x="1701" y="11689"/>
                    </a:lnTo>
                    <a:cubicBezTo>
                      <a:pt x="3056" y="11689"/>
                      <a:pt x="4096" y="10650"/>
                      <a:pt x="4096" y="9295"/>
                    </a:cubicBezTo>
                    <a:lnTo>
                      <a:pt x="4096" y="2458"/>
                    </a:lnTo>
                    <a:cubicBezTo>
                      <a:pt x="4096" y="1104"/>
                      <a:pt x="2993" y="1"/>
                      <a:pt x="1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23;p74">
                <a:extLst>
                  <a:ext uri="{FF2B5EF4-FFF2-40B4-BE49-F238E27FC236}">
                    <a16:creationId xmlns:a16="http://schemas.microsoft.com/office/drawing/2014/main" id="{D6A62794-F077-7D4B-BD33-F3009A8EC954}"/>
                  </a:ext>
                </a:extLst>
              </p:cNvPr>
              <p:cNvSpPr/>
              <p:nvPr/>
            </p:nvSpPr>
            <p:spPr>
              <a:xfrm>
                <a:off x="-35427875" y="2017025"/>
                <a:ext cx="155200" cy="85800"/>
              </a:xfrm>
              <a:custGeom>
                <a:avLst/>
                <a:gdLst/>
                <a:ahLst/>
                <a:cxnLst/>
                <a:rect l="l" t="t" r="r" b="b"/>
                <a:pathLst>
                  <a:path w="6208" h="3432" extrusionOk="0">
                    <a:moveTo>
                      <a:pt x="4853" y="1122"/>
                    </a:moveTo>
                    <a:lnTo>
                      <a:pt x="5420" y="1657"/>
                    </a:lnTo>
                    <a:lnTo>
                      <a:pt x="4853" y="2256"/>
                    </a:lnTo>
                    <a:cubicBezTo>
                      <a:pt x="4821" y="2130"/>
                      <a:pt x="4695" y="2035"/>
                      <a:pt x="4538" y="2035"/>
                    </a:cubicBezTo>
                    <a:lnTo>
                      <a:pt x="1734" y="2035"/>
                    </a:lnTo>
                    <a:cubicBezTo>
                      <a:pt x="1576" y="2035"/>
                      <a:pt x="1482" y="2098"/>
                      <a:pt x="1419" y="2256"/>
                    </a:cubicBezTo>
                    <a:lnTo>
                      <a:pt x="883" y="1657"/>
                    </a:lnTo>
                    <a:lnTo>
                      <a:pt x="1419" y="1122"/>
                    </a:lnTo>
                    <a:cubicBezTo>
                      <a:pt x="1482" y="1248"/>
                      <a:pt x="1576" y="1342"/>
                      <a:pt x="1734" y="1342"/>
                    </a:cubicBezTo>
                    <a:lnTo>
                      <a:pt x="4538" y="1342"/>
                    </a:lnTo>
                    <a:cubicBezTo>
                      <a:pt x="4695" y="1342"/>
                      <a:pt x="4821" y="1279"/>
                      <a:pt x="4853" y="1122"/>
                    </a:cubicBezTo>
                    <a:close/>
                    <a:moveTo>
                      <a:pt x="1715" y="0"/>
                    </a:moveTo>
                    <a:cubicBezTo>
                      <a:pt x="1631" y="0"/>
                      <a:pt x="1553" y="22"/>
                      <a:pt x="1513" y="82"/>
                    </a:cubicBezTo>
                    <a:lnTo>
                      <a:pt x="127" y="1468"/>
                    </a:lnTo>
                    <a:cubicBezTo>
                      <a:pt x="1" y="1594"/>
                      <a:pt x="1" y="1783"/>
                      <a:pt x="127" y="1941"/>
                    </a:cubicBezTo>
                    <a:lnTo>
                      <a:pt x="1513" y="3327"/>
                    </a:lnTo>
                    <a:cubicBezTo>
                      <a:pt x="1550" y="3401"/>
                      <a:pt x="1619" y="3432"/>
                      <a:pt x="1696" y="3432"/>
                    </a:cubicBezTo>
                    <a:cubicBezTo>
                      <a:pt x="1750" y="3432"/>
                      <a:pt x="1807" y="3416"/>
                      <a:pt x="1860" y="3390"/>
                    </a:cubicBezTo>
                    <a:cubicBezTo>
                      <a:pt x="1986" y="3359"/>
                      <a:pt x="2049" y="3201"/>
                      <a:pt x="2049" y="3075"/>
                    </a:cubicBezTo>
                    <a:lnTo>
                      <a:pt x="2049" y="2729"/>
                    </a:lnTo>
                    <a:lnTo>
                      <a:pt x="4160" y="2729"/>
                    </a:lnTo>
                    <a:lnTo>
                      <a:pt x="4160" y="3075"/>
                    </a:lnTo>
                    <a:cubicBezTo>
                      <a:pt x="4160" y="3233"/>
                      <a:pt x="4223" y="3359"/>
                      <a:pt x="4349" y="3390"/>
                    </a:cubicBezTo>
                    <a:cubicBezTo>
                      <a:pt x="4401" y="3416"/>
                      <a:pt x="4458" y="3432"/>
                      <a:pt x="4512" y="3432"/>
                    </a:cubicBezTo>
                    <a:cubicBezTo>
                      <a:pt x="4589" y="3432"/>
                      <a:pt x="4658" y="3401"/>
                      <a:pt x="4695" y="3327"/>
                    </a:cubicBezTo>
                    <a:lnTo>
                      <a:pt x="6081" y="1941"/>
                    </a:lnTo>
                    <a:cubicBezTo>
                      <a:pt x="6207" y="1815"/>
                      <a:pt x="6207" y="1594"/>
                      <a:pt x="6081" y="1468"/>
                    </a:cubicBezTo>
                    <a:lnTo>
                      <a:pt x="4695" y="82"/>
                    </a:lnTo>
                    <a:cubicBezTo>
                      <a:pt x="4649" y="36"/>
                      <a:pt x="4552" y="7"/>
                      <a:pt x="4454" y="7"/>
                    </a:cubicBezTo>
                    <a:cubicBezTo>
                      <a:pt x="4418" y="7"/>
                      <a:pt x="4382" y="11"/>
                      <a:pt x="4349" y="19"/>
                    </a:cubicBezTo>
                    <a:cubicBezTo>
                      <a:pt x="4223" y="51"/>
                      <a:pt x="4160" y="208"/>
                      <a:pt x="4160" y="334"/>
                    </a:cubicBezTo>
                    <a:lnTo>
                      <a:pt x="4160" y="681"/>
                    </a:lnTo>
                    <a:lnTo>
                      <a:pt x="2049" y="681"/>
                    </a:lnTo>
                    <a:lnTo>
                      <a:pt x="2049" y="334"/>
                    </a:lnTo>
                    <a:cubicBezTo>
                      <a:pt x="2049" y="177"/>
                      <a:pt x="1986" y="51"/>
                      <a:pt x="1860" y="19"/>
                    </a:cubicBezTo>
                    <a:cubicBezTo>
                      <a:pt x="1814" y="8"/>
                      <a:pt x="1763" y="0"/>
                      <a:pt x="17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Google Shape;2409;p74">
                  <a:extLst>
                    <a:ext uri="{FF2B5EF4-FFF2-40B4-BE49-F238E27FC236}">
                      <a16:creationId xmlns:a16="http://schemas.microsoft.com/office/drawing/2014/main" id="{D615EE52-76EE-5CC5-E619-150E5E0F90D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5201" y="2907720"/>
                  <a:ext cx="1929300" cy="832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457200" marR="0" lvl="0" indent="-31750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1pPr>
                  <a:lvl2pPr marL="914400" marR="0" lvl="1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2pPr>
                  <a:lvl3pPr marL="1371600" marR="0" lvl="2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3pPr>
                  <a:lvl4pPr marL="1828800" marR="0" lvl="3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4pPr>
                  <a:lvl5pPr marL="2286000" marR="0" lvl="4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5pPr>
                  <a:lvl6pPr marL="2743200" marR="0" lvl="5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6pPr>
                  <a:lvl7pPr marL="3200400" marR="0" lvl="6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7pPr>
                  <a:lvl8pPr marL="3657600" marR="0" lvl="7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8pPr>
                  <a:lvl9pPr marL="4114800" marR="0" lvl="8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160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9pPr>
                </a:lstStyle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tr-TR" dirty="0">
                      <a:solidFill>
                        <a:schemeClr val="bg1">
                          <a:lumMod val="10000"/>
                        </a:schemeClr>
                      </a:solidFill>
                      <a:latin typeface="Barlow" panose="00000500000000000000" pitchFamily="2" charset="-94"/>
                    </a:rPr>
                    <a:t>IOL </a:t>
                  </a:r>
                  <a14:m>
                    <m:oMath xmlns:m="http://schemas.openxmlformats.org/officeDocument/2006/math">
                      <m:r>
                        <a:rPr lang="tr-TR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tr-TR" dirty="0">
                      <a:solidFill>
                        <a:schemeClr val="bg1">
                          <a:lumMod val="10000"/>
                        </a:schemeClr>
                      </a:solidFill>
                      <a:latin typeface="Barlow" panose="00000500000000000000" pitchFamily="2" charset="-94"/>
                    </a:rPr>
                    <a:t>  CL</a:t>
                  </a:r>
                </a:p>
              </p:txBody>
            </p:sp>
          </mc:Choice>
          <mc:Fallback>
            <p:sp>
              <p:nvSpPr>
                <p:cNvPr id="25" name="Google Shape;2409;p74">
                  <a:extLst>
                    <a:ext uri="{FF2B5EF4-FFF2-40B4-BE49-F238E27FC236}">
                      <a16:creationId xmlns:a16="http://schemas.microsoft.com/office/drawing/2014/main" id="{D615EE52-76EE-5CC5-E619-150E5E0F90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5201" y="2907720"/>
                  <a:ext cx="1929300" cy="8322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Google Shape;2410;p74">
              <a:extLst>
                <a:ext uri="{FF2B5EF4-FFF2-40B4-BE49-F238E27FC236}">
                  <a16:creationId xmlns:a16="http://schemas.microsoft.com/office/drawing/2014/main" id="{CF531280-13EC-A936-F41D-DA3B0AEC6572}"/>
                </a:ext>
              </a:extLst>
            </p:cNvPr>
            <p:cNvSpPr txBox="1">
              <a:spLocks/>
            </p:cNvSpPr>
            <p:nvPr/>
          </p:nvSpPr>
          <p:spPr>
            <a:xfrm>
              <a:off x="5458694" y="2331720"/>
              <a:ext cx="3449334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750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Barlow Condensed SemiBold"/>
                <a:buNone/>
                <a:defRPr sz="2000" b="0" i="0" u="none" strike="noStrike" cap="none">
                  <a:solidFill>
                    <a:schemeClr val="dk1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9pPr>
            </a:lstStyle>
            <a:p>
              <a:pPr marL="0" indent="0"/>
              <a:r>
                <a:rPr lang="tr-TR" dirty="0" err="1">
                  <a:solidFill>
                    <a:schemeClr val="accent2">
                      <a:lumMod val="75000"/>
                    </a:schemeClr>
                  </a:solidFill>
                </a:rPr>
                <a:t>adherence</a:t>
              </a:r>
              <a:r>
                <a:rPr lang="tr-TR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tr-TR" dirty="0" err="1">
                  <a:solidFill>
                    <a:schemeClr val="accent2">
                      <a:lumMod val="75000"/>
                    </a:schemeClr>
                  </a:solidFill>
                </a:rPr>
                <a:t>with</a:t>
              </a:r>
              <a:r>
                <a:rPr lang="tr-TR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tr-TR" dirty="0" err="1">
                  <a:solidFill>
                    <a:schemeClr val="accent2">
                      <a:lumMod val="75000"/>
                    </a:schemeClr>
                  </a:solidFill>
                </a:rPr>
                <a:t>patching</a:t>
              </a:r>
              <a:endParaRPr lang="tr-TR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692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141710A6-98CE-A0DA-6EE2-837A5C248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8C583309-4FE8-8712-0F52-BA37F501072B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2800" dirty="0">
                <a:solidFill>
                  <a:schemeClr val="accent3"/>
                </a:solidFill>
              </a:rPr>
              <a:t>10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 Vision/Patching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14D8EBA-A858-3602-2708-DFDD9FD20987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1707760" y="1667865"/>
            <a:chExt cx="598420" cy="598455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3EE2CB5D-87AE-878B-D6C2-99F2D4A52E08}"/>
                </a:ext>
              </a:extLst>
            </p:cNvPr>
            <p:cNvSpPr/>
            <p:nvPr/>
          </p:nvSpPr>
          <p:spPr>
            <a:xfrm>
              <a:off x="1707760" y="1667865"/>
              <a:ext cx="598420" cy="598455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558E7A5D-4066-4376-4811-9CCE341C7E3D}"/>
                </a:ext>
              </a:extLst>
            </p:cNvPr>
            <p:cNvSpPr/>
            <p:nvPr/>
          </p:nvSpPr>
          <p:spPr>
            <a:xfrm>
              <a:off x="1780841" y="1740954"/>
              <a:ext cx="452260" cy="45228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2E4AA163-9CCD-27B1-A0CF-61FB821E8F26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9ECDFE56-56EE-2FB5-1835-F892F92A7D9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visual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acuity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CA7C9E88-1CCF-ECC8-FBB9-B9A2D12A275D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</a:t>
                </a:r>
                <a:r>
                  <a:rPr lang="tr-TR" dirty="0">
                    <a:latin typeface="Barlow" pitchFamily="2" charset="0"/>
                  </a:rPr>
                  <a:t>  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22-26%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Va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 &gt;20/40; 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IOL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eyes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:  ↑ AL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and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rgbClr val="FF0000"/>
                    </a:solidFill>
                    <a:latin typeface="Barlow" pitchFamily="2" charset="0"/>
                  </a:rPr>
                  <a:t>AEs</a:t>
                </a:r>
                <a:endParaRPr dirty="0">
                  <a:solidFill>
                    <a:srgbClr val="FF0000"/>
                  </a:solidFill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CA7C9E88-1CCF-ECC8-FBB9-B9A2D12A275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D70C8AA3-23A1-F7B4-E0CB-76288E9F0E58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7A796ED-90FA-421C-54E4-4694A67A7BFC}"/>
              </a:ext>
            </a:extLst>
          </p:cNvPr>
          <p:cNvSpPr txBox="1"/>
          <p:nvPr/>
        </p:nvSpPr>
        <p:spPr>
          <a:xfrm>
            <a:off x="275299" y="4699820"/>
            <a:ext cx="637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A </a:t>
            </a:r>
            <a:r>
              <a:rPr lang="tr-TR" sz="900" dirty="0" err="1">
                <a:latin typeface="Barlow" pitchFamily="2" charset="0"/>
              </a:rPr>
              <a:t>randomized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Trial </a:t>
            </a:r>
            <a:r>
              <a:rPr lang="tr-TR" sz="900" dirty="0" err="1">
                <a:latin typeface="Barlow" pitchFamily="2" charset="0"/>
              </a:rPr>
              <a:t>Comparing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Contact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Intraocular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Correction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Monocular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During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Infancy</a:t>
            </a:r>
            <a:r>
              <a:rPr lang="tr-TR" sz="900" dirty="0">
                <a:latin typeface="Barlow" pitchFamily="2" charset="0"/>
              </a:rPr>
              <a:t>: HOTV </a:t>
            </a:r>
            <a:r>
              <a:rPr lang="tr-TR" sz="900" dirty="0" err="1">
                <a:latin typeface="Barlow" pitchFamily="2" charset="0"/>
              </a:rPr>
              <a:t>Optotype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Acuity</a:t>
            </a:r>
            <a:r>
              <a:rPr lang="tr-TR" sz="900" dirty="0">
                <a:latin typeface="Barlow" pitchFamily="2" charset="0"/>
              </a:rPr>
              <a:t> at Age 4.5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Findings</a:t>
            </a:r>
            <a:r>
              <a:rPr lang="tr-TR" sz="900" dirty="0">
                <a:latin typeface="Barlow" pitchFamily="2" charset="0"/>
              </a:rPr>
              <a:t> at Age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. JAMA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2014;132:676-82.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EE86D0-3213-8C89-D6A2-399749447658}"/>
              </a:ext>
            </a:extLst>
          </p:cNvPr>
          <p:cNvGrpSpPr/>
          <p:nvPr/>
        </p:nvGrpSpPr>
        <p:grpSpPr>
          <a:xfrm>
            <a:off x="2882935" y="1665079"/>
            <a:ext cx="3449334" cy="2072055"/>
            <a:chOff x="5458694" y="1667865"/>
            <a:chExt cx="3449334" cy="2072055"/>
          </a:xfrm>
        </p:grpSpPr>
        <p:grpSp>
          <p:nvGrpSpPr>
            <p:cNvPr id="17" name="Google Shape;2400;p74">
              <a:extLst>
                <a:ext uri="{FF2B5EF4-FFF2-40B4-BE49-F238E27FC236}">
                  <a16:creationId xmlns:a16="http://schemas.microsoft.com/office/drawing/2014/main" id="{F1386A1C-C0F2-6F44-EC24-D278B9DBC473}"/>
                </a:ext>
              </a:extLst>
            </p:cNvPr>
            <p:cNvGrpSpPr/>
            <p:nvPr/>
          </p:nvGrpSpPr>
          <p:grpSpPr>
            <a:xfrm>
              <a:off x="6837735" y="1667865"/>
              <a:ext cx="598420" cy="598455"/>
              <a:chOff x="917250" y="2165250"/>
              <a:chExt cx="980695" cy="982361"/>
            </a:xfrm>
          </p:grpSpPr>
          <p:sp>
            <p:nvSpPr>
              <p:cNvPr id="18" name="Google Shape;2401;p74">
                <a:extLst>
                  <a:ext uri="{FF2B5EF4-FFF2-40B4-BE49-F238E27FC236}">
                    <a16:creationId xmlns:a16="http://schemas.microsoft.com/office/drawing/2014/main" id="{BA83FC2B-C9EE-14A5-F3CC-FF0A139A8C6B}"/>
                  </a:ext>
                </a:extLst>
              </p:cNvPr>
              <p:cNvSpPr/>
              <p:nvPr/>
            </p:nvSpPr>
            <p:spPr>
              <a:xfrm>
                <a:off x="917250" y="2165250"/>
                <a:ext cx="980695" cy="982361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402;p74">
                <a:extLst>
                  <a:ext uri="{FF2B5EF4-FFF2-40B4-BE49-F238E27FC236}">
                    <a16:creationId xmlns:a16="http://schemas.microsoft.com/office/drawing/2014/main" id="{716A1992-1E2A-3866-FDC4-7D38527E31D4}"/>
                  </a:ext>
                </a:extLst>
              </p:cNvPr>
              <p:cNvSpPr/>
              <p:nvPr/>
            </p:nvSpPr>
            <p:spPr>
              <a:xfrm>
                <a:off x="1037015" y="2285225"/>
                <a:ext cx="741167" cy="742427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20" name="Google Shape;2403;p74">
              <a:extLst>
                <a:ext uri="{FF2B5EF4-FFF2-40B4-BE49-F238E27FC236}">
                  <a16:creationId xmlns:a16="http://schemas.microsoft.com/office/drawing/2014/main" id="{F886D740-B186-6546-DA40-9AEB5E7E52CA}"/>
                </a:ext>
              </a:extLst>
            </p:cNvPr>
            <p:cNvCxnSpPr/>
            <p:nvPr/>
          </p:nvCxnSpPr>
          <p:spPr>
            <a:xfrm>
              <a:off x="6171825" y="2855963"/>
              <a:ext cx="19305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1" name="Google Shape;2420;p74">
              <a:extLst>
                <a:ext uri="{FF2B5EF4-FFF2-40B4-BE49-F238E27FC236}">
                  <a16:creationId xmlns:a16="http://schemas.microsoft.com/office/drawing/2014/main" id="{F9D517CE-AF69-C16B-422D-99E7E6BDD7E7}"/>
                </a:ext>
              </a:extLst>
            </p:cNvPr>
            <p:cNvGrpSpPr/>
            <p:nvPr/>
          </p:nvGrpSpPr>
          <p:grpSpPr>
            <a:xfrm>
              <a:off x="7018195" y="1848225"/>
              <a:ext cx="237754" cy="237731"/>
              <a:chOff x="-35495600" y="1912725"/>
              <a:chExt cx="292225" cy="293025"/>
            </a:xfrm>
          </p:grpSpPr>
          <p:sp>
            <p:nvSpPr>
              <p:cNvPr id="22" name="Google Shape;2421;p74">
                <a:extLst>
                  <a:ext uri="{FF2B5EF4-FFF2-40B4-BE49-F238E27FC236}">
                    <a16:creationId xmlns:a16="http://schemas.microsoft.com/office/drawing/2014/main" id="{06B4C53F-C15E-B157-1C0B-D5BDDFD2E401}"/>
                  </a:ext>
                </a:extLst>
              </p:cNvPr>
              <p:cNvSpPr/>
              <p:nvPr/>
            </p:nvSpPr>
            <p:spPr>
              <a:xfrm>
                <a:off x="-35495600" y="1912725"/>
                <a:ext cx="10240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1721" extrusionOk="0">
                    <a:moveTo>
                      <a:pt x="3088" y="726"/>
                    </a:moveTo>
                    <a:cubicBezTo>
                      <a:pt x="3277" y="726"/>
                      <a:pt x="3435" y="883"/>
                      <a:pt x="3435" y="1041"/>
                    </a:cubicBezTo>
                    <a:lnTo>
                      <a:pt x="3435" y="3120"/>
                    </a:lnTo>
                    <a:cubicBezTo>
                      <a:pt x="3435" y="3309"/>
                      <a:pt x="3277" y="3467"/>
                      <a:pt x="3088" y="3467"/>
                    </a:cubicBezTo>
                    <a:lnTo>
                      <a:pt x="2710" y="3467"/>
                    </a:lnTo>
                    <a:lnTo>
                      <a:pt x="2710" y="726"/>
                    </a:lnTo>
                    <a:close/>
                    <a:moveTo>
                      <a:pt x="2080" y="757"/>
                    </a:moveTo>
                    <a:lnTo>
                      <a:pt x="2080" y="3561"/>
                    </a:lnTo>
                    <a:cubicBezTo>
                      <a:pt x="1702" y="3719"/>
                      <a:pt x="1418" y="4065"/>
                      <a:pt x="1418" y="4538"/>
                    </a:cubicBezTo>
                    <a:lnTo>
                      <a:pt x="1418" y="7310"/>
                    </a:lnTo>
                    <a:cubicBezTo>
                      <a:pt x="1418" y="7720"/>
                      <a:pt x="1702" y="8129"/>
                      <a:pt x="2080" y="8287"/>
                    </a:cubicBezTo>
                    <a:lnTo>
                      <a:pt x="2080" y="11028"/>
                    </a:lnTo>
                    <a:cubicBezTo>
                      <a:pt x="1292" y="10870"/>
                      <a:pt x="725" y="10177"/>
                      <a:pt x="725" y="9326"/>
                    </a:cubicBezTo>
                    <a:lnTo>
                      <a:pt x="725" y="2458"/>
                    </a:lnTo>
                    <a:cubicBezTo>
                      <a:pt x="725" y="1639"/>
                      <a:pt x="1292" y="915"/>
                      <a:pt x="2080" y="757"/>
                    </a:cubicBezTo>
                    <a:close/>
                    <a:moveTo>
                      <a:pt x="3136" y="8314"/>
                    </a:moveTo>
                    <a:cubicBezTo>
                      <a:pt x="3303" y="8314"/>
                      <a:pt x="3435" y="8461"/>
                      <a:pt x="3435" y="8633"/>
                    </a:cubicBezTo>
                    <a:lnTo>
                      <a:pt x="3435" y="10681"/>
                    </a:lnTo>
                    <a:cubicBezTo>
                      <a:pt x="3435" y="10870"/>
                      <a:pt x="3277" y="11028"/>
                      <a:pt x="3088" y="11028"/>
                    </a:cubicBezTo>
                    <a:lnTo>
                      <a:pt x="2710" y="11028"/>
                    </a:lnTo>
                    <a:lnTo>
                      <a:pt x="2710" y="8318"/>
                    </a:lnTo>
                    <a:lnTo>
                      <a:pt x="3088" y="8318"/>
                    </a:lnTo>
                    <a:cubicBezTo>
                      <a:pt x="3104" y="8316"/>
                      <a:pt x="3120" y="8314"/>
                      <a:pt x="3136" y="8314"/>
                    </a:cubicBezTo>
                    <a:close/>
                    <a:moveTo>
                      <a:pt x="2395" y="1"/>
                    </a:moveTo>
                    <a:cubicBezTo>
                      <a:pt x="1072" y="1"/>
                      <a:pt x="0" y="1104"/>
                      <a:pt x="0" y="2427"/>
                    </a:cubicBezTo>
                    <a:lnTo>
                      <a:pt x="0" y="9263"/>
                    </a:lnTo>
                    <a:cubicBezTo>
                      <a:pt x="0" y="10618"/>
                      <a:pt x="1072" y="11721"/>
                      <a:pt x="2395" y="11721"/>
                    </a:cubicBezTo>
                    <a:lnTo>
                      <a:pt x="3088" y="11721"/>
                    </a:lnTo>
                    <a:cubicBezTo>
                      <a:pt x="3624" y="11721"/>
                      <a:pt x="4096" y="11248"/>
                      <a:pt x="4096" y="10681"/>
                    </a:cubicBezTo>
                    <a:lnTo>
                      <a:pt x="4096" y="8633"/>
                    </a:lnTo>
                    <a:cubicBezTo>
                      <a:pt x="4096" y="8098"/>
                      <a:pt x="3624" y="7625"/>
                      <a:pt x="3088" y="7625"/>
                    </a:cubicBezTo>
                    <a:lnTo>
                      <a:pt x="2395" y="7625"/>
                    </a:lnTo>
                    <a:cubicBezTo>
                      <a:pt x="2206" y="7625"/>
                      <a:pt x="2048" y="7468"/>
                      <a:pt x="2048" y="7247"/>
                    </a:cubicBezTo>
                    <a:lnTo>
                      <a:pt x="2048" y="4506"/>
                    </a:lnTo>
                    <a:cubicBezTo>
                      <a:pt x="2048" y="4317"/>
                      <a:pt x="2206" y="4160"/>
                      <a:pt x="2395" y="4160"/>
                    </a:cubicBezTo>
                    <a:lnTo>
                      <a:pt x="3088" y="4160"/>
                    </a:lnTo>
                    <a:cubicBezTo>
                      <a:pt x="3624" y="4160"/>
                      <a:pt x="4096" y="3687"/>
                      <a:pt x="4096" y="3120"/>
                    </a:cubicBezTo>
                    <a:lnTo>
                      <a:pt x="4096" y="1041"/>
                    </a:lnTo>
                    <a:cubicBezTo>
                      <a:pt x="4096" y="474"/>
                      <a:pt x="3624" y="1"/>
                      <a:pt x="30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422;p74">
                <a:extLst>
                  <a:ext uri="{FF2B5EF4-FFF2-40B4-BE49-F238E27FC236}">
                    <a16:creationId xmlns:a16="http://schemas.microsoft.com/office/drawing/2014/main" id="{45F8434A-7087-78ED-EF77-AD7414A2B83E}"/>
                  </a:ext>
                </a:extLst>
              </p:cNvPr>
              <p:cNvSpPr/>
              <p:nvPr/>
            </p:nvSpPr>
            <p:spPr>
              <a:xfrm>
                <a:off x="-35305775" y="1912725"/>
                <a:ext cx="102400" cy="292250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1690" extrusionOk="0">
                    <a:moveTo>
                      <a:pt x="1386" y="694"/>
                    </a:moveTo>
                    <a:lnTo>
                      <a:pt x="1386" y="3435"/>
                    </a:lnTo>
                    <a:lnTo>
                      <a:pt x="1040" y="3435"/>
                    </a:lnTo>
                    <a:cubicBezTo>
                      <a:pt x="1023" y="3438"/>
                      <a:pt x="1007" y="3439"/>
                      <a:pt x="992" y="3439"/>
                    </a:cubicBezTo>
                    <a:cubicBezTo>
                      <a:pt x="825" y="3439"/>
                      <a:pt x="693" y="3293"/>
                      <a:pt x="693" y="3120"/>
                    </a:cubicBezTo>
                    <a:lnTo>
                      <a:pt x="693" y="1041"/>
                    </a:lnTo>
                    <a:cubicBezTo>
                      <a:pt x="693" y="852"/>
                      <a:pt x="851" y="694"/>
                      <a:pt x="1040" y="694"/>
                    </a:cubicBezTo>
                    <a:close/>
                    <a:moveTo>
                      <a:pt x="1386" y="8287"/>
                    </a:moveTo>
                    <a:lnTo>
                      <a:pt x="1386" y="10996"/>
                    </a:lnTo>
                    <a:lnTo>
                      <a:pt x="1040" y="10996"/>
                    </a:lnTo>
                    <a:cubicBezTo>
                      <a:pt x="851" y="10996"/>
                      <a:pt x="693" y="10839"/>
                      <a:pt x="693" y="10681"/>
                    </a:cubicBezTo>
                    <a:lnTo>
                      <a:pt x="693" y="8633"/>
                    </a:lnTo>
                    <a:cubicBezTo>
                      <a:pt x="693" y="8444"/>
                      <a:pt x="851" y="8287"/>
                      <a:pt x="1040" y="8287"/>
                    </a:cubicBezTo>
                    <a:close/>
                    <a:moveTo>
                      <a:pt x="2016" y="757"/>
                    </a:moveTo>
                    <a:cubicBezTo>
                      <a:pt x="2804" y="915"/>
                      <a:pt x="3403" y="1639"/>
                      <a:pt x="3403" y="2458"/>
                    </a:cubicBezTo>
                    <a:lnTo>
                      <a:pt x="3403" y="9295"/>
                    </a:lnTo>
                    <a:cubicBezTo>
                      <a:pt x="3403" y="10114"/>
                      <a:pt x="2804" y="10839"/>
                      <a:pt x="2016" y="10996"/>
                    </a:cubicBezTo>
                    <a:lnTo>
                      <a:pt x="2016" y="8255"/>
                    </a:lnTo>
                    <a:cubicBezTo>
                      <a:pt x="2426" y="8098"/>
                      <a:pt x="2678" y="7720"/>
                      <a:pt x="2678" y="7247"/>
                    </a:cubicBezTo>
                    <a:lnTo>
                      <a:pt x="2678" y="4506"/>
                    </a:lnTo>
                    <a:cubicBezTo>
                      <a:pt x="2678" y="4065"/>
                      <a:pt x="2426" y="3687"/>
                      <a:pt x="2016" y="3530"/>
                    </a:cubicBezTo>
                    <a:lnTo>
                      <a:pt x="2016" y="757"/>
                    </a:lnTo>
                    <a:close/>
                    <a:moveTo>
                      <a:pt x="1040" y="1"/>
                    </a:moveTo>
                    <a:cubicBezTo>
                      <a:pt x="473" y="1"/>
                      <a:pt x="0" y="474"/>
                      <a:pt x="0" y="1041"/>
                    </a:cubicBezTo>
                    <a:lnTo>
                      <a:pt x="0" y="3120"/>
                    </a:lnTo>
                    <a:cubicBezTo>
                      <a:pt x="0" y="3687"/>
                      <a:pt x="473" y="4128"/>
                      <a:pt x="1040" y="4128"/>
                    </a:cubicBezTo>
                    <a:lnTo>
                      <a:pt x="1701" y="4128"/>
                    </a:lnTo>
                    <a:cubicBezTo>
                      <a:pt x="1890" y="4128"/>
                      <a:pt x="2048" y="4286"/>
                      <a:pt x="2048" y="4506"/>
                    </a:cubicBezTo>
                    <a:lnTo>
                      <a:pt x="2048" y="7247"/>
                    </a:lnTo>
                    <a:cubicBezTo>
                      <a:pt x="2048" y="7436"/>
                      <a:pt x="1890" y="7625"/>
                      <a:pt x="1701" y="7625"/>
                    </a:cubicBezTo>
                    <a:lnTo>
                      <a:pt x="1040" y="7625"/>
                    </a:lnTo>
                    <a:cubicBezTo>
                      <a:pt x="473" y="7625"/>
                      <a:pt x="0" y="8098"/>
                      <a:pt x="0" y="8633"/>
                    </a:cubicBezTo>
                    <a:lnTo>
                      <a:pt x="0" y="10681"/>
                    </a:lnTo>
                    <a:cubicBezTo>
                      <a:pt x="0" y="11248"/>
                      <a:pt x="473" y="11689"/>
                      <a:pt x="1040" y="11689"/>
                    </a:cubicBezTo>
                    <a:lnTo>
                      <a:pt x="1701" y="11689"/>
                    </a:lnTo>
                    <a:cubicBezTo>
                      <a:pt x="3056" y="11689"/>
                      <a:pt x="4096" y="10650"/>
                      <a:pt x="4096" y="9295"/>
                    </a:cubicBezTo>
                    <a:lnTo>
                      <a:pt x="4096" y="2458"/>
                    </a:lnTo>
                    <a:cubicBezTo>
                      <a:pt x="4096" y="1104"/>
                      <a:pt x="2993" y="1"/>
                      <a:pt x="1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23;p74">
                <a:extLst>
                  <a:ext uri="{FF2B5EF4-FFF2-40B4-BE49-F238E27FC236}">
                    <a16:creationId xmlns:a16="http://schemas.microsoft.com/office/drawing/2014/main" id="{FE7C30BA-E71E-EB29-00FF-8E9F28E92671}"/>
                  </a:ext>
                </a:extLst>
              </p:cNvPr>
              <p:cNvSpPr/>
              <p:nvPr/>
            </p:nvSpPr>
            <p:spPr>
              <a:xfrm>
                <a:off x="-35427875" y="2017025"/>
                <a:ext cx="155200" cy="85800"/>
              </a:xfrm>
              <a:custGeom>
                <a:avLst/>
                <a:gdLst/>
                <a:ahLst/>
                <a:cxnLst/>
                <a:rect l="l" t="t" r="r" b="b"/>
                <a:pathLst>
                  <a:path w="6208" h="3432" extrusionOk="0">
                    <a:moveTo>
                      <a:pt x="4853" y="1122"/>
                    </a:moveTo>
                    <a:lnTo>
                      <a:pt x="5420" y="1657"/>
                    </a:lnTo>
                    <a:lnTo>
                      <a:pt x="4853" y="2256"/>
                    </a:lnTo>
                    <a:cubicBezTo>
                      <a:pt x="4821" y="2130"/>
                      <a:pt x="4695" y="2035"/>
                      <a:pt x="4538" y="2035"/>
                    </a:cubicBezTo>
                    <a:lnTo>
                      <a:pt x="1734" y="2035"/>
                    </a:lnTo>
                    <a:cubicBezTo>
                      <a:pt x="1576" y="2035"/>
                      <a:pt x="1482" y="2098"/>
                      <a:pt x="1419" y="2256"/>
                    </a:cubicBezTo>
                    <a:lnTo>
                      <a:pt x="883" y="1657"/>
                    </a:lnTo>
                    <a:lnTo>
                      <a:pt x="1419" y="1122"/>
                    </a:lnTo>
                    <a:cubicBezTo>
                      <a:pt x="1482" y="1248"/>
                      <a:pt x="1576" y="1342"/>
                      <a:pt x="1734" y="1342"/>
                    </a:cubicBezTo>
                    <a:lnTo>
                      <a:pt x="4538" y="1342"/>
                    </a:lnTo>
                    <a:cubicBezTo>
                      <a:pt x="4695" y="1342"/>
                      <a:pt x="4821" y="1279"/>
                      <a:pt x="4853" y="1122"/>
                    </a:cubicBezTo>
                    <a:close/>
                    <a:moveTo>
                      <a:pt x="1715" y="0"/>
                    </a:moveTo>
                    <a:cubicBezTo>
                      <a:pt x="1631" y="0"/>
                      <a:pt x="1553" y="22"/>
                      <a:pt x="1513" y="82"/>
                    </a:cubicBezTo>
                    <a:lnTo>
                      <a:pt x="127" y="1468"/>
                    </a:lnTo>
                    <a:cubicBezTo>
                      <a:pt x="1" y="1594"/>
                      <a:pt x="1" y="1783"/>
                      <a:pt x="127" y="1941"/>
                    </a:cubicBezTo>
                    <a:lnTo>
                      <a:pt x="1513" y="3327"/>
                    </a:lnTo>
                    <a:cubicBezTo>
                      <a:pt x="1550" y="3401"/>
                      <a:pt x="1619" y="3432"/>
                      <a:pt x="1696" y="3432"/>
                    </a:cubicBezTo>
                    <a:cubicBezTo>
                      <a:pt x="1750" y="3432"/>
                      <a:pt x="1807" y="3416"/>
                      <a:pt x="1860" y="3390"/>
                    </a:cubicBezTo>
                    <a:cubicBezTo>
                      <a:pt x="1986" y="3359"/>
                      <a:pt x="2049" y="3201"/>
                      <a:pt x="2049" y="3075"/>
                    </a:cubicBezTo>
                    <a:lnTo>
                      <a:pt x="2049" y="2729"/>
                    </a:lnTo>
                    <a:lnTo>
                      <a:pt x="4160" y="2729"/>
                    </a:lnTo>
                    <a:lnTo>
                      <a:pt x="4160" y="3075"/>
                    </a:lnTo>
                    <a:cubicBezTo>
                      <a:pt x="4160" y="3233"/>
                      <a:pt x="4223" y="3359"/>
                      <a:pt x="4349" y="3390"/>
                    </a:cubicBezTo>
                    <a:cubicBezTo>
                      <a:pt x="4401" y="3416"/>
                      <a:pt x="4458" y="3432"/>
                      <a:pt x="4512" y="3432"/>
                    </a:cubicBezTo>
                    <a:cubicBezTo>
                      <a:pt x="4589" y="3432"/>
                      <a:pt x="4658" y="3401"/>
                      <a:pt x="4695" y="3327"/>
                    </a:cubicBezTo>
                    <a:lnTo>
                      <a:pt x="6081" y="1941"/>
                    </a:lnTo>
                    <a:cubicBezTo>
                      <a:pt x="6207" y="1815"/>
                      <a:pt x="6207" y="1594"/>
                      <a:pt x="6081" y="1468"/>
                    </a:cubicBezTo>
                    <a:lnTo>
                      <a:pt x="4695" y="82"/>
                    </a:lnTo>
                    <a:cubicBezTo>
                      <a:pt x="4649" y="36"/>
                      <a:pt x="4552" y="7"/>
                      <a:pt x="4454" y="7"/>
                    </a:cubicBezTo>
                    <a:cubicBezTo>
                      <a:pt x="4418" y="7"/>
                      <a:pt x="4382" y="11"/>
                      <a:pt x="4349" y="19"/>
                    </a:cubicBezTo>
                    <a:cubicBezTo>
                      <a:pt x="4223" y="51"/>
                      <a:pt x="4160" y="208"/>
                      <a:pt x="4160" y="334"/>
                    </a:cubicBezTo>
                    <a:lnTo>
                      <a:pt x="4160" y="681"/>
                    </a:lnTo>
                    <a:lnTo>
                      <a:pt x="2049" y="681"/>
                    </a:lnTo>
                    <a:lnTo>
                      <a:pt x="2049" y="334"/>
                    </a:lnTo>
                    <a:cubicBezTo>
                      <a:pt x="2049" y="177"/>
                      <a:pt x="1986" y="51"/>
                      <a:pt x="1860" y="19"/>
                    </a:cubicBezTo>
                    <a:cubicBezTo>
                      <a:pt x="1814" y="8"/>
                      <a:pt x="1763" y="0"/>
                      <a:pt x="17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Google Shape;2409;p74">
                  <a:extLst>
                    <a:ext uri="{FF2B5EF4-FFF2-40B4-BE49-F238E27FC236}">
                      <a16:creationId xmlns:a16="http://schemas.microsoft.com/office/drawing/2014/main" id="{D5CC1946-A640-2093-E6DB-A0C13624B6A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5201" y="2907720"/>
                  <a:ext cx="1929300" cy="832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457200" marR="0" lvl="0" indent="-31750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1pPr>
                  <a:lvl2pPr marL="914400" marR="0" lvl="1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2pPr>
                  <a:lvl3pPr marL="1371600" marR="0" lvl="2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3pPr>
                  <a:lvl4pPr marL="1828800" marR="0" lvl="3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4pPr>
                  <a:lvl5pPr marL="2286000" marR="0" lvl="4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5pPr>
                  <a:lvl6pPr marL="2743200" marR="0" lvl="5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6pPr>
                  <a:lvl7pPr marL="3200400" marR="0" lvl="6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7pPr>
                  <a:lvl8pPr marL="3657600" marR="0" lvl="7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8pPr>
                  <a:lvl9pPr marL="4114800" marR="0" lvl="8" indent="-317500" algn="ctr" rtl="0">
                    <a:lnSpc>
                      <a:spcPct val="100000"/>
                    </a:lnSpc>
                    <a:spcBef>
                      <a:spcPts val="1600"/>
                    </a:spcBef>
                    <a:spcAft>
                      <a:spcPts val="1600"/>
                    </a:spcAft>
                    <a:buClr>
                      <a:schemeClr val="dk2"/>
                    </a:buClr>
                    <a:buSzPts val="1400"/>
                    <a:buFont typeface="Arvo"/>
                    <a:buNone/>
                    <a:defRPr sz="1400" b="0" i="0" u="none" strike="noStrike" cap="none">
                      <a:solidFill>
                        <a:schemeClr val="dk2"/>
                      </a:solidFill>
                      <a:latin typeface="Arvo"/>
                      <a:ea typeface="Arvo"/>
                      <a:cs typeface="Arvo"/>
                      <a:sym typeface="Arvo"/>
                    </a:defRPr>
                  </a:lvl9pPr>
                </a:lstStyle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tr-TR" dirty="0">
                      <a:solidFill>
                        <a:schemeClr val="bg1">
                          <a:lumMod val="10000"/>
                        </a:schemeClr>
                      </a:solidFill>
                      <a:latin typeface="Barlow" panose="00000500000000000000" pitchFamily="2" charset="-94"/>
                    </a:rPr>
                    <a:t>IOL </a:t>
                  </a:r>
                  <a14:m>
                    <m:oMath xmlns:m="http://schemas.openxmlformats.org/officeDocument/2006/math">
                      <m:r>
                        <a:rPr lang="tr-TR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tr-TR" dirty="0">
                      <a:solidFill>
                        <a:schemeClr val="bg1">
                          <a:lumMod val="10000"/>
                        </a:schemeClr>
                      </a:solidFill>
                      <a:latin typeface="Barlow" panose="00000500000000000000" pitchFamily="2" charset="-94"/>
                    </a:rPr>
                    <a:t>  CL</a:t>
                  </a:r>
                </a:p>
              </p:txBody>
            </p:sp>
          </mc:Choice>
          <mc:Fallback>
            <p:sp>
              <p:nvSpPr>
                <p:cNvPr id="25" name="Google Shape;2409;p74">
                  <a:extLst>
                    <a:ext uri="{FF2B5EF4-FFF2-40B4-BE49-F238E27FC236}">
                      <a16:creationId xmlns:a16="http://schemas.microsoft.com/office/drawing/2014/main" id="{D5CC1946-A640-2093-E6DB-A0C13624B6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5201" y="2907720"/>
                  <a:ext cx="1929300" cy="8322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Google Shape;2410;p74">
              <a:extLst>
                <a:ext uri="{FF2B5EF4-FFF2-40B4-BE49-F238E27FC236}">
                  <a16:creationId xmlns:a16="http://schemas.microsoft.com/office/drawing/2014/main" id="{1BFE0737-E37E-012C-508C-9DC44F0E41DC}"/>
                </a:ext>
              </a:extLst>
            </p:cNvPr>
            <p:cNvSpPr txBox="1">
              <a:spLocks/>
            </p:cNvSpPr>
            <p:nvPr/>
          </p:nvSpPr>
          <p:spPr>
            <a:xfrm>
              <a:off x="5458694" y="2331720"/>
              <a:ext cx="3449334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750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Barlow Condensed SemiBold"/>
                <a:buNone/>
                <a:defRPr sz="2000" b="0" i="0" u="none" strike="noStrike" cap="none">
                  <a:solidFill>
                    <a:schemeClr val="dk1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vo"/>
                <a:buNone/>
                <a:defRPr sz="1400" b="0" i="0" u="none" strike="noStrike" cap="none">
                  <a:solidFill>
                    <a:schemeClr val="dk2"/>
                  </a:solidFill>
                  <a:latin typeface="Arvo"/>
                  <a:ea typeface="Arvo"/>
                  <a:cs typeface="Arvo"/>
                  <a:sym typeface="Arvo"/>
                </a:defRPr>
              </a:lvl9pPr>
            </a:lstStyle>
            <a:p>
              <a:pPr marL="0" indent="0"/>
              <a:r>
                <a:rPr lang="tr-TR" dirty="0" err="1">
                  <a:solidFill>
                    <a:schemeClr val="accent2">
                      <a:lumMod val="75000"/>
                    </a:schemeClr>
                  </a:solidFill>
                </a:rPr>
                <a:t>adherence</a:t>
              </a:r>
              <a:r>
                <a:rPr lang="tr-TR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tr-TR" dirty="0" err="1">
                  <a:solidFill>
                    <a:schemeClr val="accent2">
                      <a:lumMod val="75000"/>
                    </a:schemeClr>
                  </a:solidFill>
                </a:rPr>
                <a:t>with</a:t>
              </a:r>
              <a:r>
                <a:rPr lang="tr-TR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tr-TR" dirty="0" err="1">
                  <a:solidFill>
                    <a:schemeClr val="accent2">
                      <a:lumMod val="75000"/>
                    </a:schemeClr>
                  </a:solidFill>
                </a:rPr>
                <a:t>patching</a:t>
              </a:r>
              <a:endParaRPr lang="tr-TR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9700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D36B7A0C-6599-5A18-53EB-7EBDBF22D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5A02234C-B633-43EE-5F55-B804FEB3DC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199" y="1122100"/>
            <a:ext cx="4859439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dirty="0"/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-strabismus </a:t>
            </a: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-stereopsis</a:t>
            </a: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-nystagmus</a:t>
            </a:r>
            <a:endParaRPr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27" name="Google Shape;2127;p63">
            <a:extLst>
              <a:ext uri="{FF2B5EF4-FFF2-40B4-BE49-F238E27FC236}">
                <a16:creationId xmlns:a16="http://schemas.microsoft.com/office/drawing/2014/main" id="{AA3F0AB4-085E-EA3B-CF17-2B961DA0BF89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9575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93F2E9CC-3E7D-53FE-92E9-B3ACD6778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A4606F68-BEB3-238E-48FB-370694A932F9}"/>
              </a:ext>
            </a:extLst>
          </p:cNvPr>
          <p:cNvGrpSpPr/>
          <p:nvPr/>
        </p:nvGrpSpPr>
        <p:grpSpPr>
          <a:xfrm>
            <a:off x="5400912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693DB6DD-BFDC-0855-9E68-205035477E12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A6D933A8-27C6-E720-77EC-B2372354845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E69C4F4C-F187-32B3-ED65-6C9AD74A693E}"/>
              </a:ext>
            </a:extLst>
          </p:cNvPr>
          <p:cNvCxnSpPr/>
          <p:nvPr/>
        </p:nvCxnSpPr>
        <p:spPr>
          <a:xfrm>
            <a:off x="4735002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7896C676-09EB-82C3-8F94-EAEB790A2C50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FFF7D7C1-8D26-3CAA-C8BD-212CB1478503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DB94861A-7318-FEFB-6A92-E5B6DD33BD0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2201754D-40FC-D09E-7F72-6C53F6DD416F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F5C8867D-BA76-95B3-AED9-D260329609A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strabismus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E39476DB-1026-0C2A-74B1-A9750F33CC0A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  CL </a:t>
                </a:r>
                <a:endParaRPr dirty="0">
                  <a:solidFill>
                    <a:srgbClr val="FF0000"/>
                  </a:solidFill>
                  <a:latin typeface="Barlow" panose="00000500000000000000" pitchFamily="2" charset="-94"/>
                </a:endParaRP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E39476DB-1026-0C2A-74B1-A9750F33CC0A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4E8231D7-4828-286F-5398-7E39B85B32B2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4569442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age</a:t>
            </a:r>
            <a:r>
              <a:rPr lang="tr-TR" dirty="0">
                <a:solidFill>
                  <a:schemeClr val="accent3"/>
                </a:solidFill>
              </a:rPr>
              <a:t> at </a:t>
            </a:r>
            <a:r>
              <a:rPr lang="tr-TR" dirty="0" err="1">
                <a:solidFill>
                  <a:schemeClr val="accent3"/>
                </a:solidFill>
              </a:rPr>
              <a:t>surgery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252977A5-7D1B-008A-246B-8FA5111AFE49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2766316" y="2907720"/>
            <a:ext cx="5558288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ounger</a:t>
            </a:r>
            <a:r>
              <a:rPr lang="tr-TR" sz="1400" dirty="0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 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surgery</a:t>
            </a:r>
            <a:r>
              <a:rPr lang="tr-TR" sz="1400" dirty="0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 (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under</a:t>
            </a:r>
            <a:r>
              <a:rPr lang="tr-TR" sz="1400" dirty="0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 49 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days</a:t>
            </a:r>
            <a:r>
              <a:rPr lang="tr-TR" sz="1400" dirty="0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)  =  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lower</a:t>
            </a:r>
            <a:r>
              <a:rPr lang="tr-TR" sz="1400" dirty="0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 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rates</a:t>
            </a:r>
            <a:r>
              <a:rPr lang="tr-TR" sz="1400" dirty="0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 of </a:t>
            </a:r>
            <a:r>
              <a:rPr lang="tr-TR" sz="1400" dirty="0" err="1">
                <a:solidFill>
                  <a:schemeClr val="bg1">
                    <a:lumMod val="10000"/>
                  </a:schemeClr>
                </a:solidFill>
                <a:effectLst/>
                <a:latin typeface="Barlow" pitchFamily="2" charset="0"/>
              </a:rPr>
              <a:t>strabismus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C9B7FFB5-D65C-E8CE-DD42-65A9EEC97359}"/>
              </a:ext>
            </a:extLst>
          </p:cNvPr>
          <p:cNvGrpSpPr/>
          <p:nvPr/>
        </p:nvGrpSpPr>
        <p:grpSpPr>
          <a:xfrm>
            <a:off x="5581219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7FC4C8A2-72B0-410F-FDF2-A006F3ED129D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D2A6CFA1-6FAD-7B25-BF5F-C2DCE031163C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459876FE-05F0-095D-9717-92CFD081998B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CB96C495-F386-EFD8-AE7D-3A147D90F677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91CB6904-F766-90BC-DC6C-29F577714B7D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81FAB79D-48E4-8DF4-8CA4-C214F3B1286F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DF7C8DAF-2B05-8B43-65A7-970F3D1FC61D}"/>
              </a:ext>
            </a:extLst>
          </p:cNvPr>
          <p:cNvSpPr txBox="1"/>
          <p:nvPr/>
        </p:nvSpPr>
        <p:spPr>
          <a:xfrm>
            <a:off x="275299" y="4699820"/>
            <a:ext cx="5989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One-year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strabismus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2013;120:1227-31. 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EFA349D0-8EB6-C330-0653-47D73FDFFD38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1</a:t>
            </a:r>
            <a:r>
              <a:rPr lang="en" sz="2800" baseline="30000" dirty="0">
                <a:solidFill>
                  <a:schemeClr val="accent3"/>
                </a:solidFill>
              </a:rPr>
              <a:t>st</a:t>
            </a:r>
            <a:r>
              <a:rPr lang="en" sz="2800" dirty="0">
                <a:solidFill>
                  <a:schemeClr val="accent3"/>
                </a:solidFill>
              </a:rPr>
              <a:t> post-op year:</a:t>
            </a:r>
            <a:endParaRPr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0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" name="Google Shape;2006;p5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3"/>
                </a:solidFill>
                <a:latin typeface="Barlow" pitchFamily="2" charset="0"/>
              </a:rPr>
              <a:t>Conflict of Interest</a:t>
            </a:r>
            <a:endParaRPr sz="3200" dirty="0">
              <a:solidFill>
                <a:schemeClr val="accent3"/>
              </a:solidFill>
              <a:latin typeface="Barlow" pitchFamily="2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EF07BF26-B6CA-081E-565E-37AA29C8D3A0}"/>
              </a:ext>
            </a:extLst>
          </p:cNvPr>
          <p:cNvSpPr txBox="1"/>
          <p:nvPr/>
        </p:nvSpPr>
        <p:spPr>
          <a:xfrm>
            <a:off x="-69573" y="2132771"/>
            <a:ext cx="92135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The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Authors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have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no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financial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interest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to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disclose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in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this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presentation</a:t>
            </a:r>
            <a:endParaRPr lang="tr-TR" sz="2200" dirty="0">
              <a:solidFill>
                <a:srgbClr val="002060"/>
              </a:solidFill>
              <a:latin typeface="Barlow" pitchFamily="2" charset="0"/>
            </a:endParaRPr>
          </a:p>
          <a:p>
            <a:pPr algn="ctr"/>
            <a:endParaRPr lang="tr-TR" sz="2200" dirty="0">
              <a:solidFill>
                <a:srgbClr val="002060"/>
              </a:solidFill>
              <a:latin typeface="Barlow" pitchFamily="2" charset="0"/>
            </a:endParaRPr>
          </a:p>
          <a:p>
            <a:pPr algn="ctr"/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Off-Label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use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of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IOLs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in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infants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and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children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will</a:t>
            </a:r>
            <a:r>
              <a:rPr lang="tr-TR" sz="2200" dirty="0">
                <a:solidFill>
                  <a:srgbClr val="002060"/>
                </a:solidFill>
                <a:latin typeface="Barlow" pitchFamily="2" charset="0"/>
              </a:rPr>
              <a:t> be </a:t>
            </a:r>
            <a:r>
              <a:rPr lang="tr-TR" sz="2200" dirty="0" err="1">
                <a:solidFill>
                  <a:srgbClr val="002060"/>
                </a:solidFill>
                <a:latin typeface="Barlow" pitchFamily="2" charset="0"/>
              </a:rPr>
              <a:t>discussed</a:t>
            </a:r>
            <a:endParaRPr lang="tr-TR" sz="2200" dirty="0">
              <a:solidFill>
                <a:srgbClr val="002060"/>
              </a:solidFill>
              <a:latin typeface="Barlow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599A793A-6750-1099-A91D-1CD0574FF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94D77D51-9FF2-BD59-2790-9A9E68C858FB}"/>
              </a:ext>
            </a:extLst>
          </p:cNvPr>
          <p:cNvGrpSpPr/>
          <p:nvPr/>
        </p:nvGrpSpPr>
        <p:grpSpPr>
          <a:xfrm>
            <a:off x="5282165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A8867030-30DD-FD6C-820F-C2E35A447AA8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40B95D21-6BAB-ED1A-D97F-FDA6B0957504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38995B8A-A55A-DFC4-862C-C0082B4A32E8}"/>
              </a:ext>
            </a:extLst>
          </p:cNvPr>
          <p:cNvCxnSpPr/>
          <p:nvPr/>
        </p:nvCxnSpPr>
        <p:spPr>
          <a:xfrm>
            <a:off x="461625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C5134DA2-DCFE-D666-E334-E263E160BA80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48945C5A-01A1-19D4-CC42-E3674A0DCE66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4FAF6D09-7AA6-A9AF-EA94-04C39B5A3035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70408423-4ADB-C271-15D2-13E646F63ADD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1941509C-AFA9-8507-B1B1-CCE32240FFE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strabismus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FCCA4E7B-3E78-DEEE-54E6-4673C3C08662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 </a:t>
                </a:r>
                <a:endParaRPr dirty="0">
                  <a:solidFill>
                    <a:srgbClr val="FF0000"/>
                  </a:solidFill>
                  <a:latin typeface="Barlow" pitchFamily="2" charset="0"/>
                </a:endParaRP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FCCA4E7B-3E78-DEEE-54E6-4673C3C0866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B8CC7DCD-6ED3-5D4A-BC8E-F08BF476ED76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4450695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more</a:t>
            </a:r>
            <a:endParaRPr dirty="0">
              <a:solidFill>
                <a:schemeClr val="accent3"/>
              </a:solidFill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512C9E98-76F3-ED56-03C5-4FF53A3AC138}"/>
              </a:ext>
            </a:extLst>
          </p:cNvPr>
          <p:cNvGrpSpPr/>
          <p:nvPr/>
        </p:nvGrpSpPr>
        <p:grpSpPr>
          <a:xfrm>
            <a:off x="5462472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E7EBC81D-1199-3E09-5F3E-89A4593CEFA3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CBA56CA5-4644-4B86-D560-F8A06B17CA71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3F91112D-D6B6-A323-A9A1-D5CFAA6EB2E1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7C3F1D88-6B22-505C-1B75-548CD571AA32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4219A58B-E52E-7AB4-3776-8DE9EA902727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6CF5BD1E-7675-7AE7-9AF2-39C075FDAA00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AE8D8545-C52A-666B-FEFA-F3732F828C4D}"/>
              </a:ext>
            </a:extLst>
          </p:cNvPr>
          <p:cNvSpPr txBox="1"/>
          <p:nvPr/>
        </p:nvSpPr>
        <p:spPr>
          <a:xfrm>
            <a:off x="275299" y="4699820"/>
            <a:ext cx="635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Group.Sensorimotor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by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monocular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</a:t>
            </a:r>
          </a:p>
          <a:p>
            <a:r>
              <a:rPr lang="tr-TR" sz="900" dirty="0">
                <a:latin typeface="Barlow" pitchFamily="2" charset="0"/>
              </a:rPr>
              <a:t>J AAPOS 2016;20:49-53.  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CD4F325C-77E5-D976-52D0-0D98FA702ACB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</a:t>
            </a:r>
            <a:endParaRPr sz="2800" dirty="0">
              <a:solidFill>
                <a:schemeClr val="accent3"/>
              </a:solidFill>
            </a:endParaRPr>
          </a:p>
        </p:txBody>
      </p:sp>
      <p:cxnSp>
        <p:nvCxnSpPr>
          <p:cNvPr id="6" name="Google Shape;2395;p74">
            <a:extLst>
              <a:ext uri="{FF2B5EF4-FFF2-40B4-BE49-F238E27FC236}">
                <a16:creationId xmlns:a16="http://schemas.microsoft.com/office/drawing/2014/main" id="{CDC96D17-C33D-DF48-9F06-DE9240EC47D8}"/>
              </a:ext>
            </a:extLst>
          </p:cNvPr>
          <p:cNvCxnSpPr/>
          <p:nvPr/>
        </p:nvCxnSpPr>
        <p:spPr>
          <a:xfrm>
            <a:off x="461625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2409;p74">
            <a:extLst>
              <a:ext uri="{FF2B5EF4-FFF2-40B4-BE49-F238E27FC236}">
                <a16:creationId xmlns:a16="http://schemas.microsoft.com/office/drawing/2014/main" id="{2A8FB10F-A127-65CF-F196-37E1D4A7DEE6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4368709" y="2944452"/>
            <a:ext cx="2775157" cy="3038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higher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VA    = 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good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alignment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8" name="Google Shape;2409;p74">
            <a:extLst>
              <a:ext uri="{FF2B5EF4-FFF2-40B4-BE49-F238E27FC236}">
                <a16:creationId xmlns:a16="http://schemas.microsoft.com/office/drawing/2014/main" id="{36FA45F4-7B64-9B2F-48C1-FA21A8BB0325}"/>
              </a:ext>
            </a:extLst>
          </p:cNvPr>
          <p:cNvSpPr txBox="1">
            <a:spLocks/>
          </p:cNvSpPr>
          <p:nvPr/>
        </p:nvSpPr>
        <p:spPr>
          <a:xfrm>
            <a:off x="4226488" y="3235977"/>
            <a:ext cx="2775157" cy="303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stereopsis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 =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good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alignment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92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3894F13F-29A7-E4F2-4F9E-86997CFCD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2D8B6FD9-78DC-036A-E76A-296942292B68}"/>
              </a:ext>
            </a:extLst>
          </p:cNvPr>
          <p:cNvGrpSpPr/>
          <p:nvPr/>
        </p:nvGrpSpPr>
        <p:grpSpPr>
          <a:xfrm>
            <a:off x="5282165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8EABF218-8239-6E39-8074-E475D5659490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B91777A6-9AA6-E510-0A54-913E479BB73B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BA9E0858-42CC-9E75-CDBF-E3A41C20CDC9}"/>
              </a:ext>
            </a:extLst>
          </p:cNvPr>
          <p:cNvCxnSpPr/>
          <p:nvPr/>
        </p:nvCxnSpPr>
        <p:spPr>
          <a:xfrm>
            <a:off x="461625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D10438F6-4FFC-81FC-D7A5-C092245EB2E5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3E64B695-03E4-8C84-F832-54A6669ED62D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9E7D5659-9850-ED0A-5271-D736C4BB2222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DB5C1668-B5D8-6674-40FF-F0791D7FBA96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E03847EA-11CD-D0A2-3433-7B2F1ED9BE7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Stereopsis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3B3EA615-8D0E-C768-5C62-BCA5B1033950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1"/>
                <a:ext cx="2493609" cy="1414037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 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50%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if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Va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&gt;20/40 (28%of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pts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)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rgbClr val="FF0000"/>
                  </a:solidFill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3B3EA615-8D0E-C768-5C62-BCA5B103395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1"/>
                <a:ext cx="2493609" cy="14140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D26C2349-9753-5DDC-7F28-AE5FEFE26AA3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4450695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more</a:t>
            </a:r>
            <a:endParaRPr dirty="0">
              <a:solidFill>
                <a:schemeClr val="accent3"/>
              </a:solidFill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F71CBE1D-018E-E667-5867-95AF8F0D3054}"/>
              </a:ext>
            </a:extLst>
          </p:cNvPr>
          <p:cNvGrpSpPr/>
          <p:nvPr/>
        </p:nvGrpSpPr>
        <p:grpSpPr>
          <a:xfrm>
            <a:off x="5462472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B68262FC-B75D-4249-86C1-45BA8B6F2420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2601D232-F3B5-E0C8-59A6-70A390541F84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3AAD0958-C9D3-59BD-140D-834114DC8EDF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3AFE141C-2718-3195-F1DF-CA0832A8548C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40A003A5-DF98-DFC2-159F-E4935F36C11B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B0A18479-96A8-03EF-4590-84B3BAC02BF0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6D2C2AB-4423-EF9D-756E-C517298921EF}"/>
              </a:ext>
            </a:extLst>
          </p:cNvPr>
          <p:cNvSpPr txBox="1"/>
          <p:nvPr/>
        </p:nvSpPr>
        <p:spPr>
          <a:xfrm>
            <a:off x="275299" y="4699820"/>
            <a:ext cx="635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Group.Sensorimotor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by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monocular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</a:t>
            </a:r>
          </a:p>
          <a:p>
            <a:r>
              <a:rPr lang="tr-TR" sz="900" dirty="0">
                <a:latin typeface="Barlow" pitchFamily="2" charset="0"/>
              </a:rPr>
              <a:t>J AAPOS 2016;20:49-53.  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1F4A9910-3228-2014-4365-2142D6B00EB3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</a:t>
            </a:r>
            <a:endParaRPr sz="2800" dirty="0">
              <a:solidFill>
                <a:schemeClr val="accent3"/>
              </a:solidFill>
            </a:endParaRPr>
          </a:p>
        </p:txBody>
      </p:sp>
      <p:cxnSp>
        <p:nvCxnSpPr>
          <p:cNvPr id="6" name="Google Shape;2395;p74">
            <a:extLst>
              <a:ext uri="{FF2B5EF4-FFF2-40B4-BE49-F238E27FC236}">
                <a16:creationId xmlns:a16="http://schemas.microsoft.com/office/drawing/2014/main" id="{6D7836F2-3D62-E334-4080-AC16CEFB6E53}"/>
              </a:ext>
            </a:extLst>
          </p:cNvPr>
          <p:cNvCxnSpPr/>
          <p:nvPr/>
        </p:nvCxnSpPr>
        <p:spPr>
          <a:xfrm>
            <a:off x="461625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2409;p74">
            <a:extLst>
              <a:ext uri="{FF2B5EF4-FFF2-40B4-BE49-F238E27FC236}">
                <a16:creationId xmlns:a16="http://schemas.microsoft.com/office/drawing/2014/main" id="{FC868954-48C9-29BC-8E31-9565904DDADF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4312646" y="2902647"/>
            <a:ext cx="2806611" cy="12284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Associated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with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:</a:t>
            </a:r>
          </a:p>
          <a:p>
            <a:pPr marL="0" lvl="0" indent="0"/>
            <a:r>
              <a:rPr lang="tr-TR" dirty="0" err="1">
                <a:solidFill>
                  <a:schemeClr val="bg2"/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bg2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2"/>
                </a:solidFill>
                <a:latin typeface="Barlow" pitchFamily="2" charset="0"/>
              </a:rPr>
              <a:t>Va</a:t>
            </a:r>
            <a:endParaRPr lang="tr-TR" dirty="0">
              <a:solidFill>
                <a:schemeClr val="bg2"/>
              </a:solidFill>
              <a:latin typeface="Barlow" pitchFamily="2" charset="0"/>
            </a:endParaRPr>
          </a:p>
          <a:p>
            <a:pPr marL="0" lv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Earlier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surgery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Less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patching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time</a:t>
            </a:r>
          </a:p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orthophoria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/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527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BDF2C3A2-B5A8-CDA3-F0ED-672C71D5D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1FC3C319-148B-BEFC-F229-C418E1DC1AAD}"/>
              </a:ext>
            </a:extLst>
          </p:cNvPr>
          <p:cNvGrpSpPr/>
          <p:nvPr/>
        </p:nvGrpSpPr>
        <p:grpSpPr>
          <a:xfrm>
            <a:off x="5234658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D1341372-8FE8-A891-8356-6FE5B8F5C978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6B40460F-0DB7-5D9C-55DB-528958FE39F7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50201D80-967D-5B87-FFE1-762C170A328D}"/>
              </a:ext>
            </a:extLst>
          </p:cNvPr>
          <p:cNvCxnSpPr/>
          <p:nvPr/>
        </p:nvCxnSpPr>
        <p:spPr>
          <a:xfrm>
            <a:off x="4568748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82B1DBF2-43DA-0856-44DD-89E6F73B0094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6A056073-A91B-406C-EC40-E67FB27E1F0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9ECFBEF1-EEF2-2004-2479-CA2004D56DB8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EB288F64-89F0-E096-1F01-10266DC5F67A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0CF766D6-1E94-DB1C-D83E-B4C2AC40762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strabismus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surgery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FCFAE5DC-12A5-A0AD-ABB8-0A27A117BE44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29479" y="2946073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  CL</a:t>
                </a: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FCFAE5DC-12A5-A0AD-ABB8-0A27A117BE4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29479" y="2946073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B356FDA1-A8D3-7E8D-0F76-3009E3A94CF6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4403188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strabismus</a:t>
            </a:r>
            <a:r>
              <a:rPr lang="tr-TR" dirty="0">
                <a:solidFill>
                  <a:schemeClr val="accent3"/>
                </a:solidFill>
              </a:rPr>
              <a:t> </a:t>
            </a:r>
            <a:r>
              <a:rPr lang="tr-TR" dirty="0" err="1">
                <a:solidFill>
                  <a:schemeClr val="accent3"/>
                </a:solidFill>
              </a:rPr>
              <a:t>surgery</a:t>
            </a:r>
            <a:endParaRPr dirty="0">
              <a:solidFill>
                <a:schemeClr val="accent3"/>
              </a:solidFill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A1C030BE-8557-09AA-AE74-61B3786AA83D}"/>
              </a:ext>
            </a:extLst>
          </p:cNvPr>
          <p:cNvGrpSpPr/>
          <p:nvPr/>
        </p:nvGrpSpPr>
        <p:grpSpPr>
          <a:xfrm>
            <a:off x="5414965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4E7BBC96-41DF-8AEA-D29E-06DE78132BC8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375C9561-46B8-F2D3-6016-5FD1B2305BC3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6B9B8319-D8F2-D90C-BF55-628FE9CE4DB1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CFA52BD5-DD4D-C277-2775-E90F7F9ADDEB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6F8D2612-C2BB-4015-70C3-E4A0593BF54C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8C601023-1175-3C79-8EBE-17980CF51D25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686E07EA-0981-9C89-83FA-5DC39AB7939C}"/>
              </a:ext>
            </a:extLst>
          </p:cNvPr>
          <p:cNvSpPr txBox="1"/>
          <p:nvPr/>
        </p:nvSpPr>
        <p:spPr>
          <a:xfrm>
            <a:off x="275299" y="4699820"/>
            <a:ext cx="55194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Strabismus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J AAPOS 2016;20:501-5. 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CA6C57B9-D72D-281C-4721-207A711E2863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 strabismus surgery</a:t>
            </a:r>
            <a:endParaRPr sz="2800" dirty="0">
              <a:solidFill>
                <a:schemeClr val="accent3"/>
              </a:solidFill>
            </a:endParaRPr>
          </a:p>
        </p:txBody>
      </p:sp>
      <p:cxnSp>
        <p:nvCxnSpPr>
          <p:cNvPr id="6" name="Google Shape;2395;p74">
            <a:extLst>
              <a:ext uri="{FF2B5EF4-FFF2-40B4-BE49-F238E27FC236}">
                <a16:creationId xmlns:a16="http://schemas.microsoft.com/office/drawing/2014/main" id="{92C41690-4933-3519-2DBF-94DBFC208847}"/>
              </a:ext>
            </a:extLst>
          </p:cNvPr>
          <p:cNvCxnSpPr/>
          <p:nvPr/>
        </p:nvCxnSpPr>
        <p:spPr>
          <a:xfrm>
            <a:off x="4568748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2409;p74">
            <a:extLst>
              <a:ext uri="{FF2B5EF4-FFF2-40B4-BE49-F238E27FC236}">
                <a16:creationId xmlns:a16="http://schemas.microsoft.com/office/drawing/2014/main" id="{3E8F521F-C983-9B4A-857A-C5CC5D618000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035029" y="2963229"/>
            <a:ext cx="5249070" cy="3038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earlier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cataract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surgery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=        of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strabismus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surgery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ET &gt; XT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" name="Ok: Aşağı 1">
            <a:extLst>
              <a:ext uri="{FF2B5EF4-FFF2-40B4-BE49-F238E27FC236}">
                <a16:creationId xmlns:a16="http://schemas.microsoft.com/office/drawing/2014/main" id="{1A3E9D90-4620-2B58-737B-5FF63FD38B48}"/>
              </a:ext>
            </a:extLst>
          </p:cNvPr>
          <p:cNvSpPr/>
          <p:nvPr/>
        </p:nvSpPr>
        <p:spPr>
          <a:xfrm>
            <a:off x="5717779" y="3058821"/>
            <a:ext cx="153959" cy="18952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8239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0177C4F4-7C44-5113-AE56-FDAFB2DA3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F8445AFB-00EF-38A5-9C30-F1B634105886}"/>
              </a:ext>
            </a:extLst>
          </p:cNvPr>
          <p:cNvGrpSpPr/>
          <p:nvPr/>
        </p:nvGrpSpPr>
        <p:grpSpPr>
          <a:xfrm>
            <a:off x="4988856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724B9897-A1B0-E460-1F21-6EFCF602C4E2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82D8BA3A-A953-E10F-B326-8421AAEBE496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B7B75294-D156-4E0E-7740-B595BC6E81C5}"/>
              </a:ext>
            </a:extLst>
          </p:cNvPr>
          <p:cNvCxnSpPr/>
          <p:nvPr/>
        </p:nvCxnSpPr>
        <p:spPr>
          <a:xfrm>
            <a:off x="4322946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8BE8C4BF-E432-225B-957C-611A5DE3CEEA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01B02081-C8FA-2C3C-7D02-A245CE9C2119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0EC8A459-9AF6-0A9C-90F6-D3DD364944D5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D9D74C01-88DE-353A-231E-8B893602BF5E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AC0533C1-4171-3C75-A6C6-C5FDB2AC46E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strabismus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C69996BD-E8A1-2B36-CF74-CD88F8AB55AB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</a:t>
                </a: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C69996BD-E8A1-2B36-CF74-CD88F8AB55A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47BD5195-F724-00B7-31FC-DE8C50DB0F77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4157386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strabismus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1812844C-036A-3A63-33D0-FC14406434E9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292338" y="2944452"/>
            <a:ext cx="3991515" cy="3038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XT &gt; ET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VA &gt; 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good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ocular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alignment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p=0.0003</a:t>
            </a: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F1AA938C-7BFD-A7FA-2A50-B608687BDFF2}"/>
              </a:ext>
            </a:extLst>
          </p:cNvPr>
          <p:cNvGrpSpPr/>
          <p:nvPr/>
        </p:nvGrpSpPr>
        <p:grpSpPr>
          <a:xfrm>
            <a:off x="5169163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A05A0B37-B9E4-85F4-D8A9-319695CAF7A6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4F58B364-24EE-477A-67A7-D942FB5440F6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A44FFD36-E479-9341-2A94-312167D3BDA8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26EFD41C-46E4-EB65-ABEF-690A7F0CF6E5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D1F4BA56-958B-3681-7866-CC7AD7AF6762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7B9DDB50-C02D-94FA-4594-1A005D51C1FA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852B9EDC-D978-F952-185F-1E91A5D0E7A2}"/>
              </a:ext>
            </a:extLst>
          </p:cNvPr>
          <p:cNvSpPr txBox="1"/>
          <p:nvPr/>
        </p:nvSpPr>
        <p:spPr>
          <a:xfrm>
            <a:off x="275299" y="4699820"/>
            <a:ext cx="647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Long-term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strabismus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unilateral</a:t>
            </a:r>
            <a:r>
              <a:rPr lang="tr-TR" sz="900" dirty="0">
                <a:latin typeface="Barlow" pitchFamily="2" charset="0"/>
              </a:rPr>
              <a:t> infantile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</a:t>
            </a:r>
          </a:p>
          <a:p>
            <a:r>
              <a:rPr lang="tr-TR" sz="900" dirty="0">
                <a:latin typeface="Barlow" pitchFamily="2" charset="0"/>
              </a:rPr>
              <a:t>J AAPOS 2022;26:174.e1-e4.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753716AB-09FA-6DF4-9D06-56D9CA77737F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10.5 years after surgery:</a:t>
            </a:r>
            <a:endParaRPr sz="2800" dirty="0">
              <a:solidFill>
                <a:schemeClr val="accent3"/>
              </a:solidFill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BE63CD1A-0100-7E85-07E5-C4B6201934BF}"/>
              </a:ext>
            </a:extLst>
          </p:cNvPr>
          <p:cNvSpPr txBox="1"/>
          <p:nvPr/>
        </p:nvSpPr>
        <p:spPr>
          <a:xfrm>
            <a:off x="3610591" y="3726614"/>
            <a:ext cx="359265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tr-TR" dirty="0" err="1">
                <a:latin typeface="Barlow" panose="00000500000000000000" pitchFamily="2" charset="-94"/>
              </a:rPr>
              <a:t>delayed</a:t>
            </a:r>
            <a:r>
              <a:rPr lang="tr-TR" dirty="0">
                <a:latin typeface="Barlow" panose="00000500000000000000" pitchFamily="2" charset="-94"/>
              </a:rPr>
              <a:t> </a:t>
            </a:r>
            <a:r>
              <a:rPr lang="tr-TR" dirty="0" err="1">
                <a:latin typeface="Barlow" panose="00000500000000000000" pitchFamily="2" charset="-94"/>
              </a:rPr>
              <a:t>emergence</a:t>
            </a:r>
            <a:r>
              <a:rPr lang="tr-TR" dirty="0">
                <a:latin typeface="Barlow" panose="00000500000000000000" pitchFamily="2" charset="-94"/>
              </a:rPr>
              <a:t> of XT: </a:t>
            </a:r>
            <a:r>
              <a:rPr lang="tr-TR" dirty="0" err="1">
                <a:latin typeface="Barlow" panose="00000500000000000000" pitchFamily="2" charset="-94"/>
              </a:rPr>
              <a:t>need</a:t>
            </a:r>
            <a:r>
              <a:rPr lang="tr-TR" dirty="0">
                <a:latin typeface="Barlow" panose="00000500000000000000" pitchFamily="2" charset="-94"/>
              </a:rPr>
              <a:t> </a:t>
            </a:r>
            <a:r>
              <a:rPr lang="tr-TR" dirty="0" err="1">
                <a:latin typeface="Barlow" panose="00000500000000000000" pitchFamily="2" charset="-94"/>
              </a:rPr>
              <a:t>for</a:t>
            </a:r>
            <a:r>
              <a:rPr lang="tr-TR" dirty="0">
                <a:latin typeface="Barlow" panose="00000500000000000000" pitchFamily="2" charset="-94"/>
              </a:rPr>
              <a:t> </a:t>
            </a:r>
            <a:r>
              <a:rPr lang="tr-TR" dirty="0" err="1">
                <a:latin typeface="Barlow" panose="00000500000000000000" pitchFamily="2" charset="-94"/>
              </a:rPr>
              <a:t>caution</a:t>
            </a:r>
            <a:r>
              <a:rPr lang="tr-TR" dirty="0">
                <a:latin typeface="Barlow" panose="00000500000000000000" pitchFamily="2" charset="-94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0206141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7573B883-7521-05AD-1C54-DDB171358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EF9CF132-2A86-015C-DECC-8B2BC456F03F}"/>
              </a:ext>
            </a:extLst>
          </p:cNvPr>
          <p:cNvGrpSpPr/>
          <p:nvPr/>
        </p:nvGrpSpPr>
        <p:grpSpPr>
          <a:xfrm>
            <a:off x="4922755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8785D308-CBEF-84AA-AB1A-7DE29E57C623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8BD203AE-068B-F5F4-69F5-47218518DDD7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86A7A19A-52DB-79C6-5A53-E89DEB854F7D}"/>
              </a:ext>
            </a:extLst>
          </p:cNvPr>
          <p:cNvCxnSpPr/>
          <p:nvPr/>
        </p:nvCxnSpPr>
        <p:spPr>
          <a:xfrm>
            <a:off x="425684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BD9F3C44-6A79-8E8F-B136-A3CDDDEE5362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DC4546C6-01AD-FD08-ECCA-D6F5398BFD38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558166AC-5FD8-002C-31DE-7B6565538C86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12C1205D-3DEE-67E8-DC1F-E9E502156C94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02E545BE-4BCA-4161-FB34-BEA2A89D6CD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nystagmus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565048D3-9695-1FAD-2552-167FBC30634B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</a:t>
                </a: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565048D3-9695-1FAD-2552-167FBC30634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1BA97FB9-A4CF-047B-A9E5-52E52C383783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4091285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nystagmus</a:t>
            </a:r>
            <a:endParaRPr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09" name="Google Shape;2409;p74">
                <a:extLst>
                  <a:ext uri="{FF2B5EF4-FFF2-40B4-BE49-F238E27FC236}">
                    <a16:creationId xmlns:a16="http://schemas.microsoft.com/office/drawing/2014/main" id="{EE662305-2711-E31B-054F-73E472872EA4}"/>
                  </a:ext>
                </a:extLst>
              </p:cNvPr>
              <p:cNvSpPr txBox="1">
                <a:spLocks noGrp="1"/>
              </p:cNvSpPr>
              <p:nvPr>
                <p:ph type="subTitle" idx="5"/>
              </p:nvPr>
            </p:nvSpPr>
            <p:spPr>
              <a:xfrm>
                <a:off x="3683504" y="2944452"/>
                <a:ext cx="3314622" cy="303897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/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better VA = </a:t>
                </a:r>
                <a14:m>
                  <m:oMath xmlns:m="http://schemas.openxmlformats.org/officeDocument/2006/math">
                    <m:r>
                      <a:rPr lang="tr-TR" i="1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 </m:t>
                    </m:r>
                    <m:r>
                      <a:rPr lang="en-US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nystagmus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 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p=0.04</a:t>
                </a:r>
              </a:p>
            </p:txBody>
          </p:sp>
        </mc:Choice>
        <mc:Fallback>
          <p:sp>
            <p:nvSpPr>
              <p:cNvPr id="2409" name="Google Shape;2409;p74">
                <a:extLst>
                  <a:ext uri="{FF2B5EF4-FFF2-40B4-BE49-F238E27FC236}">
                    <a16:creationId xmlns:a16="http://schemas.microsoft.com/office/drawing/2014/main" id="{EE662305-2711-E31B-054F-73E472872EA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5"/>
              </p:nvPr>
            </p:nvSpPr>
            <p:spPr>
              <a:xfrm>
                <a:off x="3683504" y="2944452"/>
                <a:ext cx="3314622" cy="303897"/>
              </a:xfrm>
              <a:prstGeom prst="rect">
                <a:avLst/>
              </a:prstGeom>
              <a:blipFill>
                <a:blip r:embed="rId4"/>
                <a:stretch>
                  <a:fillRect b="-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B89F1F32-5855-F837-AE08-2ADAAFE4EDA7}"/>
              </a:ext>
            </a:extLst>
          </p:cNvPr>
          <p:cNvGrpSpPr/>
          <p:nvPr/>
        </p:nvGrpSpPr>
        <p:grpSpPr>
          <a:xfrm>
            <a:off x="5103062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8C9DDB51-4A38-265F-7DE2-67EDC6D8430B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CC423826-EA4F-FD48-D35F-00EFA296ABA2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63D0FE3D-A9D0-EF27-AD88-FFE701F1188D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F8AFB414-91D9-8F13-665B-FF76914C1548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7A84999F-4A50-242E-C503-578E7F8A5135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4E3871CE-A24B-D0BC-AA75-579F594BD3EF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7959E5D-F5DA-D931-0F32-54934E3EC05D}"/>
              </a:ext>
            </a:extLst>
          </p:cNvPr>
          <p:cNvSpPr txBox="1"/>
          <p:nvPr/>
        </p:nvSpPr>
        <p:spPr>
          <a:xfrm>
            <a:off x="275299" y="4699820"/>
            <a:ext cx="658706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Nystagmus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related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fixation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instabilities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following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extraction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unilateral</a:t>
            </a:r>
            <a:r>
              <a:rPr lang="tr-TR" sz="900" dirty="0">
                <a:latin typeface="Barlow" pitchFamily="2" charset="0"/>
              </a:rPr>
              <a:t> infantile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</a:p>
          <a:p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Invest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Vis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Sci</a:t>
            </a:r>
            <a:r>
              <a:rPr lang="tr-TR" sz="900" dirty="0">
                <a:latin typeface="Barlow" pitchFamily="2" charset="0"/>
              </a:rPr>
              <a:t> 2014;55:5332-7. </a:t>
            </a:r>
          </a:p>
          <a:p>
            <a:endParaRPr lang="tr-TR" sz="900" dirty="0">
              <a:latin typeface="Barlow" pitchFamily="2" charset="0"/>
            </a:endParaRP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CA0897BA-EACD-733C-1BCF-F222CF394AC0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year postop: ocular motility disorders</a:t>
            </a:r>
            <a:endParaRPr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9339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97BBE438-FE84-580C-A85D-5F0875766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7FD34F9E-FF94-0A9A-4707-2A1A7B2D65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200" y="1122100"/>
            <a:ext cx="3527100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dirty="0">
                <a:solidFill>
                  <a:schemeClr val="bg1">
                    <a:lumMod val="10000"/>
                  </a:schemeClr>
                </a:solidFill>
              </a:rPr>
            </a:br>
            <a:r>
              <a:rPr lang="en" sz="32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glaucoma</a:t>
            </a:r>
            <a:br>
              <a:rPr lang="en" sz="2400" dirty="0"/>
            </a:br>
            <a:endParaRPr sz="2400" dirty="0"/>
          </a:p>
        </p:txBody>
      </p:sp>
      <p:sp>
        <p:nvSpPr>
          <p:cNvPr id="2127" name="Google Shape;2127;p63">
            <a:extLst>
              <a:ext uri="{FF2B5EF4-FFF2-40B4-BE49-F238E27FC236}">
                <a16:creationId xmlns:a16="http://schemas.microsoft.com/office/drawing/2014/main" id="{F3A75E80-F49E-C299-084A-9B4FA5D0133C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8838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F5540150-0585-77E4-4E87-8E9C0232A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DDAE4524-2757-314B-867E-4DAD4B4CA800}"/>
              </a:ext>
            </a:extLst>
          </p:cNvPr>
          <p:cNvGrpSpPr/>
          <p:nvPr/>
        </p:nvGrpSpPr>
        <p:grpSpPr>
          <a:xfrm>
            <a:off x="4790559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B69C618F-EE99-D306-60C1-CB40BF635FA8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C867B8D9-4863-F758-DBA2-4D4159FDB586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003F87AB-87A2-1FB4-C37C-355A023F23BD}"/>
              </a:ext>
            </a:extLst>
          </p:cNvPr>
          <p:cNvCxnSpPr/>
          <p:nvPr/>
        </p:nvCxnSpPr>
        <p:spPr>
          <a:xfrm>
            <a:off x="4124649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222A8814-D6DC-69F5-3FC5-CF5260733909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BDC5976F-FC6E-EFE7-20BB-CB4AD66E625D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7AE58E0E-0E85-0028-0545-8CC540862D3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B9288902-1008-2246-31DB-45705F3AE5D4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37EA2260-CF6D-BC05-D222-F8F9224F5AA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glaucoma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DAC566A4-8DA8-BC9C-917D-B1EC63E06564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  CL</a:t>
                </a: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DAC566A4-8DA8-BC9C-917D-B1EC63E0656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06DFA0C9-1485-F5A5-7658-95B2D1EF8D6A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959089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glaucoma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2775A8E1-CAE4-8247-A2D2-36280FBD9EAA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782107" y="2944452"/>
            <a:ext cx="2741157" cy="6478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early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surgery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PFV/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microphthalmos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30ECB356-845C-57BB-18CC-03FA7E7B604A}"/>
              </a:ext>
            </a:extLst>
          </p:cNvPr>
          <p:cNvGrpSpPr/>
          <p:nvPr/>
        </p:nvGrpSpPr>
        <p:grpSpPr>
          <a:xfrm>
            <a:off x="4970866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A369AB3D-1A08-813C-C62E-59BCD2561F18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5DE366A1-6134-23DF-523E-3F32524DC190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045A101A-A9A1-2EF1-FA2C-8D2BFEF7C963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4B45BC6B-669C-6AA6-2243-D84EB9040A95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4FE3C7B0-04CA-0BEE-68AB-2E59381E7DE8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326E80D2-5931-F9A8-9A47-806F7E2E6F22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0F22FA5-0E8C-B1EC-19F6-A7CF3934CDAF}"/>
              </a:ext>
            </a:extLst>
          </p:cNvPr>
          <p:cNvSpPr txBox="1"/>
          <p:nvPr/>
        </p:nvSpPr>
        <p:spPr>
          <a:xfrm>
            <a:off x="275299" y="4699820"/>
            <a:ext cx="534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Glaucoma-related</a:t>
            </a:r>
            <a:r>
              <a:rPr lang="tr-TR" sz="900" dirty="0">
                <a:latin typeface="Barlow" pitchFamily="2" charset="0"/>
              </a:rPr>
              <a:t> adverse </a:t>
            </a:r>
            <a:r>
              <a:rPr lang="tr-TR" sz="900" dirty="0" err="1">
                <a:latin typeface="Barlow" pitchFamily="2" charset="0"/>
              </a:rPr>
              <a:t>events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</a:t>
            </a:r>
            <a:r>
              <a:rPr lang="tr-TR" sz="900" dirty="0" err="1">
                <a:latin typeface="Barlow" pitchFamily="2" charset="0"/>
              </a:rPr>
              <a:t>One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year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results</a:t>
            </a:r>
            <a:r>
              <a:rPr lang="tr-TR" sz="900" dirty="0">
                <a:latin typeface="Barlow" pitchFamily="2" charset="0"/>
              </a:rPr>
              <a:t>. </a:t>
            </a:r>
          </a:p>
          <a:p>
            <a:r>
              <a:rPr lang="tr-TR" sz="900" dirty="0" err="1">
                <a:latin typeface="Barlow" pitchFamily="2" charset="0"/>
              </a:rPr>
              <a:t>Arch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2012;130:300-5.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AD6B70A9-73D9-B771-99A7-DBD01F44FF16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1</a:t>
            </a:r>
            <a:r>
              <a:rPr lang="en" sz="2800" baseline="30000" dirty="0">
                <a:solidFill>
                  <a:schemeClr val="accent3"/>
                </a:solidFill>
              </a:rPr>
              <a:t>st</a:t>
            </a:r>
            <a:r>
              <a:rPr lang="en" sz="2800" dirty="0">
                <a:solidFill>
                  <a:schemeClr val="accent3"/>
                </a:solidFill>
              </a:rPr>
              <a:t> postop-year:</a:t>
            </a:r>
            <a:endParaRPr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45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DFBE8E1F-EF0E-0398-D71B-AE09CA374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83A42038-128D-D59E-4815-B6C906878027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C050A9CC-B59A-1AB0-0E02-3867504C63D6}"/>
              </a:ext>
            </a:extLst>
          </p:cNvPr>
          <p:cNvGrpSpPr/>
          <p:nvPr/>
        </p:nvGrpSpPr>
        <p:grpSpPr>
          <a:xfrm>
            <a:off x="4272760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20881D77-1FB7-DAF5-9B65-0DD1D966F3A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6BCCDB75-1C77-3C0B-3720-132297E0813C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8B2C7AAE-36EB-D7F0-AC81-285DFE1D5AF0}"/>
              </a:ext>
            </a:extLst>
          </p:cNvPr>
          <p:cNvCxnSpPr/>
          <p:nvPr/>
        </p:nvCxnSpPr>
        <p:spPr>
          <a:xfrm>
            <a:off x="3606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8F65F839-452D-F814-4011-6581D4BA33B7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FCBE14EA-483B-D74A-3658-997596E33233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4CDBA3D5-2702-3B61-40D8-87F5882E890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9161EB0C-5233-7EEE-4D30-D9B36197F793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00" name="Google Shape;2400;p74">
            <a:extLst>
              <a:ext uri="{FF2B5EF4-FFF2-40B4-BE49-F238E27FC236}">
                <a16:creationId xmlns:a16="http://schemas.microsoft.com/office/drawing/2014/main" id="{6A3245D2-6543-181C-55D0-207DE0625EED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2401" name="Google Shape;2401;p74">
              <a:extLst>
                <a:ext uri="{FF2B5EF4-FFF2-40B4-BE49-F238E27FC236}">
                  <a16:creationId xmlns:a16="http://schemas.microsoft.com/office/drawing/2014/main" id="{365821CD-A0AE-A20A-2338-7E0C85B2F66D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74">
              <a:extLst>
                <a:ext uri="{FF2B5EF4-FFF2-40B4-BE49-F238E27FC236}">
                  <a16:creationId xmlns:a16="http://schemas.microsoft.com/office/drawing/2014/main" id="{E9238BD6-5D61-A1F7-BD76-1F961CC2562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03" name="Google Shape;2403;p74">
            <a:extLst>
              <a:ext uri="{FF2B5EF4-FFF2-40B4-BE49-F238E27FC236}">
                <a16:creationId xmlns:a16="http://schemas.microsoft.com/office/drawing/2014/main" id="{930FD9C4-0521-185B-BCEC-99C275C23529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08B98BB3-D5A3-F5C4-92E4-E3FFBBA185C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10089" y="2331720"/>
            <a:ext cx="2900516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glaucoma-glaucoma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suspect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29A7A8BC-11A7-B317-1E14-B0BCAFBDD297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/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tr-TR" i="1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:r>
                  <a:rPr lang="tr-TR" dirty="0">
                    <a:solidFill>
                      <a:srgbClr val="FF0000"/>
                    </a:solidFill>
                    <a:latin typeface="Barlow" pitchFamily="2" charset="0"/>
                  </a:rPr>
                  <a:t>p=0.55</a:t>
                </a:r>
                <a:endParaRPr dirty="0">
                  <a:solidFill>
                    <a:srgbClr val="FF0000"/>
                  </a:solidFill>
                  <a:latin typeface="Barlow" pitchFamily="2" charset="0"/>
                </a:endParaRP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29A7A8BC-11A7-B317-1E14-B0BCAFBDD297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07" name="Google Shape;2407;p74">
                <a:extLst>
                  <a:ext uri="{FF2B5EF4-FFF2-40B4-BE49-F238E27FC236}">
                    <a16:creationId xmlns:a16="http://schemas.microsoft.com/office/drawing/2014/main" id="{4D31B833-8990-2FBF-2AC3-4DE82A731176}"/>
                  </a:ext>
                </a:extLst>
              </p:cNvPr>
              <p:cNvSpPr txBox="1">
                <a:spLocks noGrp="1"/>
              </p:cNvSpPr>
              <p:nvPr>
                <p:ph type="subTitle" idx="3"/>
              </p:nvPr>
            </p:nvSpPr>
            <p:spPr>
              <a:xfrm>
                <a:off x="3441290" y="2331720"/>
                <a:ext cx="2261420" cy="5760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tr-TR" dirty="0">
                    <a:solidFill>
                      <a:schemeClr val="accent3"/>
                    </a:solidFill>
                  </a:rPr>
                  <a:t>1 </a:t>
                </a:r>
                <a:r>
                  <a:rPr lang="tr-TR" dirty="0" err="1">
                    <a:solidFill>
                      <a:schemeClr val="accent3"/>
                    </a:solidFill>
                  </a:rPr>
                  <a:t>AEs</a:t>
                </a:r>
                <a:endParaRPr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407" name="Google Shape;2407;p74">
                <a:extLst>
                  <a:ext uri="{FF2B5EF4-FFF2-40B4-BE49-F238E27FC236}">
                    <a16:creationId xmlns:a16="http://schemas.microsoft.com/office/drawing/2014/main" id="{4D31B833-8990-2FBF-2AC3-4DE82A73117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3"/>
              </p:nvPr>
            </p:nvSpPr>
            <p:spPr>
              <a:xfrm>
                <a:off x="3441290" y="2331720"/>
                <a:ext cx="2261420" cy="576000"/>
              </a:xfrm>
              <a:prstGeom prst="rect">
                <a:avLst/>
              </a:prstGeom>
              <a:blipFill>
                <a:blip r:embed="rId4"/>
                <a:stretch>
                  <a:fillRect b="-1087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65CAA6D9-CCA4-6C3A-9F96-597247A3E55B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577419" y="2944452"/>
            <a:ext cx="192930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IOL (77%) &gt; CL(26%)  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p=0.08</a:t>
            </a:r>
            <a:endParaRPr dirty="0">
              <a:latin typeface="Barlow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10" name="Google Shape;2410;p74">
                <a:extLst>
                  <a:ext uri="{FF2B5EF4-FFF2-40B4-BE49-F238E27FC236}">
                    <a16:creationId xmlns:a16="http://schemas.microsoft.com/office/drawing/2014/main" id="{8A0395EA-8A12-9C09-2ACD-04C877F4C3E1}"/>
                  </a:ext>
                </a:extLst>
              </p:cNvPr>
              <p:cNvSpPr txBox="1">
                <a:spLocks noGrp="1"/>
              </p:cNvSpPr>
              <p:nvPr>
                <p:ph type="subTitle" idx="6"/>
              </p:nvPr>
            </p:nvSpPr>
            <p:spPr>
              <a:xfrm>
                <a:off x="5458694" y="2331720"/>
                <a:ext cx="3449334" cy="5760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tr-TR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dirty="0">
                    <a:solidFill>
                      <a:schemeClr val="accent2">
                        <a:lumMod val="75000"/>
                      </a:schemeClr>
                    </a:solidFill>
                  </a:rPr>
                  <a:t>1 a</a:t>
                </a:r>
                <a:r>
                  <a:rPr lang="en" dirty="0" err="1">
                    <a:solidFill>
                      <a:schemeClr val="accent2">
                        <a:lumMod val="75000"/>
                      </a:schemeClr>
                    </a:solidFill>
                  </a:rPr>
                  <a:t>dditional</a:t>
                </a:r>
                <a:r>
                  <a:rPr lang="en" dirty="0">
                    <a:solidFill>
                      <a:schemeClr val="accent2">
                        <a:lumMod val="75000"/>
                      </a:schemeClr>
                    </a:solidFill>
                  </a:rPr>
                  <a:t> intraocular surgeries</a:t>
                </a:r>
                <a:endParaRPr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10" name="Google Shape;2410;p74">
                <a:extLst>
                  <a:ext uri="{FF2B5EF4-FFF2-40B4-BE49-F238E27FC236}">
                    <a16:creationId xmlns:a16="http://schemas.microsoft.com/office/drawing/2014/main" id="{8A0395EA-8A12-9C09-2ACD-04C877F4C3E1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6"/>
              </p:nvPr>
            </p:nvSpPr>
            <p:spPr>
              <a:xfrm>
                <a:off x="5458694" y="2331720"/>
                <a:ext cx="3449334" cy="576000"/>
              </a:xfrm>
              <a:prstGeom prst="rect">
                <a:avLst/>
              </a:prstGeom>
              <a:blipFill>
                <a:blip r:embed="rId5"/>
                <a:stretch>
                  <a:fillRect r="-1099" b="-1087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3B1FDD6A-728B-02FA-A563-9FD54DC0841D}"/>
              </a:ext>
            </a:extLst>
          </p:cNvPr>
          <p:cNvGrpSpPr/>
          <p:nvPr/>
        </p:nvGrpSpPr>
        <p:grpSpPr>
          <a:xfrm>
            <a:off x="4453067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1B0757E4-8662-9103-D0AA-23963FF09499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AD6F5AAE-29E0-68D5-DE2D-9B679ACB8D48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70DE663B-1B58-C6B4-825F-0B38E4633071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C8015721-2BAB-E693-ECA5-A36062F92EF1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FE97F454-5A37-7C29-06B4-69A0A4573CBA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934C2597-2D77-CC21-A6E4-5B97A7D98FA8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0" name="Google Shape;2420;p74">
            <a:extLst>
              <a:ext uri="{FF2B5EF4-FFF2-40B4-BE49-F238E27FC236}">
                <a16:creationId xmlns:a16="http://schemas.microsoft.com/office/drawing/2014/main" id="{275356A6-688A-0E01-A88A-9899420C9061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421" name="Google Shape;2421;p74">
              <a:extLst>
                <a:ext uri="{FF2B5EF4-FFF2-40B4-BE49-F238E27FC236}">
                  <a16:creationId xmlns:a16="http://schemas.microsoft.com/office/drawing/2014/main" id="{74E1C4F9-D39A-F2A9-84A7-CD52260354DD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74">
              <a:extLst>
                <a:ext uri="{FF2B5EF4-FFF2-40B4-BE49-F238E27FC236}">
                  <a16:creationId xmlns:a16="http://schemas.microsoft.com/office/drawing/2014/main" id="{03C09C66-D0E4-31DA-49DE-A135E01B03EC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74">
              <a:extLst>
                <a:ext uri="{FF2B5EF4-FFF2-40B4-BE49-F238E27FC236}">
                  <a16:creationId xmlns:a16="http://schemas.microsoft.com/office/drawing/2014/main" id="{62CF4FF4-EC1B-8FCF-398C-C700BAB8510E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Google Shape;2409;p74">
            <a:extLst>
              <a:ext uri="{FF2B5EF4-FFF2-40B4-BE49-F238E27FC236}">
                <a16:creationId xmlns:a16="http://schemas.microsoft.com/office/drawing/2014/main" id="{F9F4A6B1-B972-226B-AE64-8AA32C3ECEE4}"/>
              </a:ext>
            </a:extLst>
          </p:cNvPr>
          <p:cNvSpPr txBox="1">
            <a:spLocks/>
          </p:cNvSpPr>
          <p:nvPr/>
        </p:nvSpPr>
        <p:spPr>
          <a:xfrm>
            <a:off x="6095201" y="2944452"/>
            <a:ext cx="1929300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IOL&gt;CL  </a:t>
            </a:r>
            <a:r>
              <a:rPr lang="tr-TR" dirty="0">
                <a:solidFill>
                  <a:srgbClr val="FF0000"/>
                </a:solidFill>
                <a:latin typeface="Barlow" pitchFamily="2" charset="0"/>
              </a:rPr>
              <a:t>p&lt;0.0001</a:t>
            </a:r>
            <a:endParaRPr lang="tr-TR" dirty="0">
              <a:latin typeface="Barlow" pitchFamily="2" charset="0"/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8596FC81-64E7-61C5-7F15-8A0FF1D3F0C8}"/>
              </a:ext>
            </a:extLst>
          </p:cNvPr>
          <p:cNvSpPr txBox="1"/>
          <p:nvPr/>
        </p:nvSpPr>
        <p:spPr>
          <a:xfrm>
            <a:off x="363793" y="4699820"/>
            <a:ext cx="6324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A </a:t>
            </a:r>
            <a:r>
              <a:rPr lang="tr-TR" sz="900" dirty="0" err="1">
                <a:latin typeface="Barlow" pitchFamily="2" charset="0"/>
              </a:rPr>
              <a:t>randomized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trial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comparing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contact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intraocular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correction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monocular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</a:p>
          <a:p>
            <a:r>
              <a:rPr lang="tr-TR" sz="900" dirty="0" err="1">
                <a:latin typeface="Barlow" pitchFamily="2" charset="0"/>
              </a:rPr>
              <a:t>during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infancy</a:t>
            </a:r>
            <a:r>
              <a:rPr lang="tr-TR" sz="900" dirty="0">
                <a:latin typeface="Barlow" pitchFamily="2" charset="0"/>
              </a:rPr>
              <a:t>: HOTV </a:t>
            </a:r>
            <a:r>
              <a:rPr lang="tr-TR" sz="900" dirty="0" err="1">
                <a:latin typeface="Barlow" pitchFamily="2" charset="0"/>
              </a:rPr>
              <a:t>optotype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acuity</a:t>
            </a:r>
            <a:r>
              <a:rPr lang="tr-TR" sz="900" dirty="0">
                <a:latin typeface="Barlow" pitchFamily="2" charset="0"/>
              </a:rPr>
              <a:t> at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4.5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findings</a:t>
            </a:r>
            <a:r>
              <a:rPr lang="tr-TR" sz="900" dirty="0">
                <a:latin typeface="Barlow" pitchFamily="2" charset="0"/>
              </a:rPr>
              <a:t> at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. JAMA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2014;132:676-82. </a:t>
            </a:r>
          </a:p>
        </p:txBody>
      </p:sp>
    </p:spTree>
    <p:extLst>
      <p:ext uri="{BB962C8B-B14F-4D97-AF65-F5344CB8AC3E}">
        <p14:creationId xmlns:p14="http://schemas.microsoft.com/office/powerpoint/2010/main" val="12825370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A8242F2B-2004-E1AE-438C-52E039CB6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3A1751F6-477A-EB19-0345-9C94BDFB3517}"/>
              </a:ext>
            </a:extLst>
          </p:cNvPr>
          <p:cNvGrpSpPr/>
          <p:nvPr/>
        </p:nvGrpSpPr>
        <p:grpSpPr>
          <a:xfrm>
            <a:off x="4768520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F3028DA8-BBE6-0109-2315-F4BEC5FE42C8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124E9BDF-8AB6-16B0-0F29-32A4DCBCCC69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97766A43-D9F8-43A8-991D-9FC6FBC737AE}"/>
              </a:ext>
            </a:extLst>
          </p:cNvPr>
          <p:cNvCxnSpPr/>
          <p:nvPr/>
        </p:nvCxnSpPr>
        <p:spPr>
          <a:xfrm>
            <a:off x="410261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0CE00594-D219-3392-1EA4-45E7A89B9B1B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0589FF62-F383-9603-5193-13552A85589B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AFEA1CA8-CA50-3914-466A-F956EE29BE8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88FC1792-C989-6033-BE74-B67E8B9E0F0B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3F84F649-82F4-F91B-17D1-07852BE0389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glaucoma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24180EAA-B77B-7A18-D90D-A84DC041C51E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IOL 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CL</a:t>
                </a: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24180EAA-B77B-7A18-D90D-A84DC041C51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4D9651D8-B847-E177-DEF9-C7AC45F3B4E7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937050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glaucoma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16E9C925-9033-ACDB-CC2E-73864F314C0B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120714" y="2902496"/>
            <a:ext cx="3894091" cy="3038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longer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follow-up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!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glaucoma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related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AEs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continued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to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increase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! </a:t>
            </a: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D74DDD3F-2B89-4363-5995-EB7FA8602050}"/>
              </a:ext>
            </a:extLst>
          </p:cNvPr>
          <p:cNvGrpSpPr/>
          <p:nvPr/>
        </p:nvGrpSpPr>
        <p:grpSpPr>
          <a:xfrm>
            <a:off x="4948827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AE4588AC-4442-A962-6DED-EB255EC7160A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FD9C2CA9-CF4E-E4EF-5639-C6523196A8D4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A1669C16-DEBF-B2A0-D6AB-FD364DF37874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6748D365-E129-940D-5A52-24DD57852876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4BA4345C-493A-7F16-9D84-E4850CD9D4C1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803081CD-8D81-E379-EEFF-8CC30CC15398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5868EFC-06B9-76FD-FCF7-E893C9BEF7C7}"/>
              </a:ext>
            </a:extLst>
          </p:cNvPr>
          <p:cNvSpPr txBox="1"/>
          <p:nvPr/>
        </p:nvSpPr>
        <p:spPr>
          <a:xfrm>
            <a:off x="275299" y="4699820"/>
            <a:ext cx="629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Glaucoma-related</a:t>
            </a:r>
            <a:r>
              <a:rPr lang="tr-TR" sz="900" dirty="0">
                <a:latin typeface="Barlow" pitchFamily="2" charset="0"/>
              </a:rPr>
              <a:t> adverse </a:t>
            </a:r>
            <a:r>
              <a:rPr lang="tr-TR" sz="900" dirty="0" err="1">
                <a:latin typeface="Barlow" pitchFamily="2" charset="0"/>
              </a:rPr>
              <a:t>events</a:t>
            </a:r>
            <a:r>
              <a:rPr lang="tr-TR" sz="900" dirty="0">
                <a:latin typeface="Barlow" pitchFamily="2" charset="0"/>
              </a:rPr>
              <a:t> at 10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A </a:t>
            </a:r>
            <a:r>
              <a:rPr lang="tr-TR" sz="900" dirty="0" err="1">
                <a:latin typeface="Barlow" pitchFamily="2" charset="0"/>
              </a:rPr>
              <a:t>secondary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analysis</a:t>
            </a:r>
            <a:r>
              <a:rPr lang="tr-TR" sz="900" dirty="0">
                <a:latin typeface="Barlow" pitchFamily="2" charset="0"/>
              </a:rPr>
              <a:t> of a </a:t>
            </a:r>
          </a:p>
          <a:p>
            <a:r>
              <a:rPr lang="tr-TR" sz="900" dirty="0" err="1">
                <a:latin typeface="Barlow" pitchFamily="2" charset="0"/>
              </a:rPr>
              <a:t>randomized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trial</a:t>
            </a:r>
            <a:r>
              <a:rPr lang="tr-TR" sz="900" dirty="0">
                <a:latin typeface="Barlow" pitchFamily="2" charset="0"/>
              </a:rPr>
              <a:t>. JAMA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2021;139:165-73. </a:t>
            </a:r>
          </a:p>
        </p:txBody>
      </p:sp>
      <p:sp>
        <p:nvSpPr>
          <p:cNvPr id="5" name="Google Shape;2391;p74">
            <a:extLst>
              <a:ext uri="{FF2B5EF4-FFF2-40B4-BE49-F238E27FC236}">
                <a16:creationId xmlns:a16="http://schemas.microsoft.com/office/drawing/2014/main" id="{AE6D232A-9526-6AB8-0D0A-074693C079C7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10.5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post-op year:</a:t>
            </a:r>
            <a:endParaRPr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692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A4287827-C7F7-1F86-DD84-E2DB5078A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5B6CB628-37B6-85A7-F465-78C56B300F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200" y="1122100"/>
            <a:ext cx="3527100" cy="8128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dirty="0"/>
            </a:b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costs</a:t>
            </a: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IOL power: predictability</a:t>
            </a: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</a:rPr>
              <a:t>AL-myopic shift</a:t>
            </a:r>
            <a:br>
              <a:rPr lang="en" sz="2400" dirty="0">
                <a:solidFill>
                  <a:schemeClr val="accent3">
                    <a:lumMod val="75000"/>
                  </a:schemeClr>
                </a:solidFill>
              </a:rPr>
            </a:br>
            <a:endParaRPr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27" name="Google Shape;2127;p63">
            <a:extLst>
              <a:ext uri="{FF2B5EF4-FFF2-40B4-BE49-F238E27FC236}">
                <a16:creationId xmlns:a16="http://schemas.microsoft.com/office/drawing/2014/main" id="{2B979E71-4C7B-2AAC-FC7F-4AB702F0EFBE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1399800" y="1122100"/>
            <a:ext cx="1464000" cy="6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07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9471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9F1B4E92-D0F2-D4D5-EBA1-189B69577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B10343E8-1039-FC43-05E4-EE26034D0F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200" y="1122100"/>
            <a:ext cx="3527100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IATS</a:t>
            </a:r>
            <a:br>
              <a:rPr lang="en" dirty="0"/>
            </a:br>
            <a:endParaRPr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4BF1480B-EC1F-550C-ADF1-73F3C3D8A499}"/>
              </a:ext>
            </a:extLst>
          </p:cNvPr>
          <p:cNvSpPr txBox="1"/>
          <p:nvPr/>
        </p:nvSpPr>
        <p:spPr>
          <a:xfrm>
            <a:off x="2816300" y="2687301"/>
            <a:ext cx="5482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I</a:t>
            </a:r>
            <a:r>
              <a:rPr lang="tr-TR" sz="2800" dirty="0" err="1">
                <a:latin typeface="Barlow" pitchFamily="2" charset="0"/>
              </a:rPr>
              <a:t>nfant</a:t>
            </a:r>
            <a:r>
              <a:rPr lang="tr-TR" sz="2800" dirty="0">
                <a:latin typeface="Barlow" pitchFamily="2" charset="0"/>
              </a:rPr>
              <a:t> </a:t>
            </a:r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A</a:t>
            </a:r>
            <a:r>
              <a:rPr lang="tr-TR" sz="2800" dirty="0" err="1">
                <a:latin typeface="Barlow" pitchFamily="2" charset="0"/>
              </a:rPr>
              <a:t>phakia</a:t>
            </a:r>
            <a:r>
              <a:rPr lang="tr-TR" sz="2800" dirty="0">
                <a:latin typeface="Barlow" pitchFamily="2" charset="0"/>
              </a:rPr>
              <a:t> </a:t>
            </a:r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T</a:t>
            </a:r>
            <a:r>
              <a:rPr lang="tr-TR" sz="2800" dirty="0" err="1">
                <a:latin typeface="Barlow" pitchFamily="2" charset="0"/>
              </a:rPr>
              <a:t>reatment</a:t>
            </a:r>
            <a:r>
              <a:rPr lang="tr-TR" sz="2800" dirty="0">
                <a:latin typeface="Barlow" pitchFamily="2" charset="0"/>
              </a:rPr>
              <a:t> </a:t>
            </a:r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S</a:t>
            </a:r>
            <a:r>
              <a:rPr lang="tr-TR" sz="2800" dirty="0" err="1">
                <a:latin typeface="Barlow" pitchFamily="2" charset="0"/>
              </a:rPr>
              <a:t>tudies</a:t>
            </a:r>
            <a:endParaRPr lang="tr-TR" sz="2800" dirty="0">
              <a:latin typeface="Barlow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156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90F2689A-E0D3-BBCC-4DDA-16B01AB16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E2AD6F93-A6CD-2A5F-B5E1-C93C6B24D97C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IATS: more…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8C325F71-17B0-3AB4-8AEC-E0083CFF794F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A1EA911F-7F5F-2C9B-7D95-EF4C1B267BB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7A22D5AD-C87D-53F6-BAB2-D9E202483139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58943165-B704-9919-1F8D-5DB9A672F116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DAB66FA2-44CC-1FF9-73CA-C97F9B40C49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Costs</a:t>
            </a:r>
            <a:r>
              <a:rPr lang="tr-TR" dirty="0">
                <a:solidFill>
                  <a:schemeClr val="accent5"/>
                </a:solidFill>
              </a:rPr>
              <a:t>: at 1</a:t>
            </a:r>
            <a:r>
              <a:rPr lang="tr-TR" baseline="30000" dirty="0">
                <a:solidFill>
                  <a:schemeClr val="accent5"/>
                </a:solidFill>
              </a:rPr>
              <a:t>st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year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1AE78410-704B-0C8A-4CB6-8C8274A30241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60165" y="3113914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IOL&gt;CL</a:t>
            </a:r>
            <a:endParaRPr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B648ADD2-3A8E-3B16-B5C3-0F7FA36FCB50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4561DE7E-5035-7C54-1C2F-A81134ADB923}"/>
              </a:ext>
            </a:extLst>
          </p:cNvPr>
          <p:cNvSpPr txBox="1"/>
          <p:nvPr/>
        </p:nvSpPr>
        <p:spPr>
          <a:xfrm>
            <a:off x="275299" y="4227871"/>
            <a:ext cx="6849952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PE – </a:t>
            </a:r>
            <a:r>
              <a:rPr lang="tr-TR" sz="900" dirty="0" err="1">
                <a:latin typeface="Barlow" pitchFamily="2" charset="0"/>
              </a:rPr>
              <a:t>Prediction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error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Cost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intraocular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vs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contact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unilateral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congenital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cataracat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: </a:t>
            </a:r>
            <a:r>
              <a:rPr lang="tr-TR" sz="900" dirty="0" err="1">
                <a:latin typeface="Barlow" pitchFamily="2" charset="0"/>
              </a:rPr>
              <a:t>Retrospective</a:t>
            </a:r>
            <a:r>
              <a:rPr lang="tr-TR" sz="900" dirty="0">
                <a:latin typeface="Barlow" pitchFamily="2" charset="0"/>
              </a:rPr>
              <a:t>  </a:t>
            </a:r>
            <a:r>
              <a:rPr lang="tr-TR" sz="900" dirty="0" err="1">
                <a:latin typeface="Barlow" pitchFamily="2" charset="0"/>
              </a:rPr>
              <a:t>analysis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At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1 </a:t>
            </a:r>
            <a:r>
              <a:rPr lang="tr-TR" sz="900" dirty="0" err="1">
                <a:latin typeface="Barlow" pitchFamily="2" charset="0"/>
              </a:rPr>
              <a:t>year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2013;120:14-9.</a:t>
            </a:r>
          </a:p>
          <a:p>
            <a:r>
              <a:rPr lang="tr-TR" sz="900" dirty="0">
                <a:latin typeface="Barlow" pitchFamily="2" charset="0"/>
              </a:rPr>
              <a:t>**IATS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Predictability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intraocular</a:t>
            </a:r>
            <a:r>
              <a:rPr lang="tr-TR" sz="900" dirty="0">
                <a:latin typeface="Barlow" pitchFamily="2" charset="0"/>
              </a:rPr>
              <a:t> lens </a:t>
            </a:r>
            <a:r>
              <a:rPr lang="tr-TR" sz="900" dirty="0" err="1">
                <a:latin typeface="Barlow" pitchFamily="2" charset="0"/>
              </a:rPr>
              <a:t>power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calculation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formulae</a:t>
            </a:r>
            <a:r>
              <a:rPr lang="tr-TR" sz="900" dirty="0">
                <a:latin typeface="Barlow" pitchFamily="2" charset="0"/>
              </a:rPr>
              <a:t> in infantile </a:t>
            </a:r>
            <a:r>
              <a:rPr lang="tr-TR" sz="900" dirty="0" err="1">
                <a:latin typeface="Barlow" pitchFamily="2" charset="0"/>
              </a:rPr>
              <a:t>eyes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with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unilateral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congenital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: </a:t>
            </a:r>
            <a:r>
              <a:rPr lang="tr-TR" sz="900" dirty="0" err="1">
                <a:latin typeface="Barlow" pitchFamily="2" charset="0"/>
              </a:rPr>
              <a:t>Results</a:t>
            </a:r>
            <a:r>
              <a:rPr lang="tr-TR" sz="900" dirty="0">
                <a:latin typeface="Barlow" pitchFamily="2" charset="0"/>
              </a:rPr>
              <a:t> </a:t>
            </a:r>
          </a:p>
          <a:p>
            <a:r>
              <a:rPr lang="tr-TR" sz="900" dirty="0">
                <a:latin typeface="Barlow" pitchFamily="2" charset="0"/>
              </a:rPr>
              <a:t>form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Am</a:t>
            </a:r>
            <a:r>
              <a:rPr lang="tr-TR" sz="900" dirty="0">
                <a:latin typeface="Barlow" pitchFamily="2" charset="0"/>
              </a:rPr>
              <a:t> J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2013;156:1252-60.</a:t>
            </a:r>
          </a:p>
          <a:p>
            <a:r>
              <a:rPr lang="tr-TR" sz="900" dirty="0">
                <a:latin typeface="Barlow" pitchFamily="2" charset="0"/>
              </a:rPr>
              <a:t>***IATS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Axial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elongation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following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during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first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year</a:t>
            </a:r>
            <a:r>
              <a:rPr lang="tr-TR" sz="900" dirty="0">
                <a:latin typeface="Barlow" pitchFamily="2" charset="0"/>
              </a:rPr>
              <a:t> of life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infant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</a:p>
          <a:p>
            <a:r>
              <a:rPr lang="tr-TR" sz="900" dirty="0" err="1">
                <a:latin typeface="Barlow" pitchFamily="2" charset="0"/>
              </a:rPr>
              <a:t>Invest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Vis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Sci</a:t>
            </a:r>
            <a:r>
              <a:rPr lang="tr-TR" sz="900" dirty="0">
                <a:latin typeface="Barlow" pitchFamily="2" charset="0"/>
              </a:rPr>
              <a:t> 2012;53:7539-45. </a:t>
            </a:r>
          </a:p>
        </p:txBody>
      </p:sp>
      <p:grpSp>
        <p:nvGrpSpPr>
          <p:cNvPr id="9" name="Google Shape;2396;p74">
            <a:extLst>
              <a:ext uri="{FF2B5EF4-FFF2-40B4-BE49-F238E27FC236}">
                <a16:creationId xmlns:a16="http://schemas.microsoft.com/office/drawing/2014/main" id="{9854E372-7DDD-7342-198D-08A3EF45A600}"/>
              </a:ext>
            </a:extLst>
          </p:cNvPr>
          <p:cNvGrpSpPr/>
          <p:nvPr/>
        </p:nvGrpSpPr>
        <p:grpSpPr>
          <a:xfrm>
            <a:off x="4283515" y="1667865"/>
            <a:ext cx="598420" cy="598455"/>
            <a:chOff x="917250" y="2165250"/>
            <a:chExt cx="980695" cy="982361"/>
          </a:xfrm>
        </p:grpSpPr>
        <p:sp>
          <p:nvSpPr>
            <p:cNvPr id="10" name="Google Shape;2397;p74">
              <a:extLst>
                <a:ext uri="{FF2B5EF4-FFF2-40B4-BE49-F238E27FC236}">
                  <a16:creationId xmlns:a16="http://schemas.microsoft.com/office/drawing/2014/main" id="{D7C2A80C-EB75-1058-96C1-43020D3774F6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98;p74">
              <a:extLst>
                <a:ext uri="{FF2B5EF4-FFF2-40B4-BE49-F238E27FC236}">
                  <a16:creationId xmlns:a16="http://schemas.microsoft.com/office/drawing/2014/main" id="{EC00FDBC-28B7-453D-7F38-FD8C3ECB5A6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" name="Google Shape;2399;p74">
            <a:extLst>
              <a:ext uri="{FF2B5EF4-FFF2-40B4-BE49-F238E27FC236}">
                <a16:creationId xmlns:a16="http://schemas.microsoft.com/office/drawing/2014/main" id="{552D4008-7BBB-F13E-2D82-342F41C5991C}"/>
              </a:ext>
            </a:extLst>
          </p:cNvPr>
          <p:cNvCxnSpPr/>
          <p:nvPr/>
        </p:nvCxnSpPr>
        <p:spPr>
          <a:xfrm>
            <a:off x="361760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404;p74">
            <a:extLst>
              <a:ext uri="{FF2B5EF4-FFF2-40B4-BE49-F238E27FC236}">
                <a16:creationId xmlns:a16="http://schemas.microsoft.com/office/drawing/2014/main" id="{A73BAF72-4EBC-96F6-4089-E0B6A5E43CDC}"/>
              </a:ext>
            </a:extLst>
          </p:cNvPr>
          <p:cNvSpPr txBox="1">
            <a:spLocks/>
          </p:cNvSpPr>
          <p:nvPr/>
        </p:nvSpPr>
        <p:spPr>
          <a:xfrm>
            <a:off x="3264014" y="2331720"/>
            <a:ext cx="257605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5"/>
                </a:solidFill>
              </a:rPr>
              <a:t>IOL </a:t>
            </a:r>
            <a:r>
              <a:rPr lang="tr-TR" dirty="0" err="1">
                <a:solidFill>
                  <a:schemeClr val="accent5"/>
                </a:solidFill>
              </a:rPr>
              <a:t>formula</a:t>
            </a:r>
            <a:endParaRPr lang="tr-TR" dirty="0">
              <a:solidFill>
                <a:schemeClr val="accent5"/>
              </a:solidFill>
            </a:endParaRPr>
          </a:p>
        </p:txBody>
      </p:sp>
      <p:sp>
        <p:nvSpPr>
          <p:cNvPr id="15" name="Google Shape;2406;p74">
            <a:extLst>
              <a:ext uri="{FF2B5EF4-FFF2-40B4-BE49-F238E27FC236}">
                <a16:creationId xmlns:a16="http://schemas.microsoft.com/office/drawing/2014/main" id="{7D5D77D4-7A9C-FDF8-9360-970115961E06}"/>
              </a:ext>
            </a:extLst>
          </p:cNvPr>
          <p:cNvSpPr txBox="1">
            <a:spLocks/>
          </p:cNvSpPr>
          <p:nvPr/>
        </p:nvSpPr>
        <p:spPr>
          <a:xfrm>
            <a:off x="2653870" y="3040184"/>
            <a:ext cx="3613964" cy="1128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Holladay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1 </a:t>
            </a:r>
          </a:p>
          <a:p>
            <a:pPr mar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best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predictive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value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41% PE &lt; 1 D</a:t>
            </a:r>
          </a:p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41% PE &gt; 2D</a:t>
            </a:r>
          </a:p>
        </p:txBody>
      </p:sp>
      <p:sp>
        <p:nvSpPr>
          <p:cNvPr id="16" name="Google Shape;2419;p74">
            <a:extLst>
              <a:ext uri="{FF2B5EF4-FFF2-40B4-BE49-F238E27FC236}">
                <a16:creationId xmlns:a16="http://schemas.microsoft.com/office/drawing/2014/main" id="{E3129CBC-9051-2BE9-04AB-AB6239B98D44}"/>
              </a:ext>
            </a:extLst>
          </p:cNvPr>
          <p:cNvSpPr/>
          <p:nvPr/>
        </p:nvSpPr>
        <p:spPr>
          <a:xfrm>
            <a:off x="4460852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0;p74">
            <a:extLst>
              <a:ext uri="{FF2B5EF4-FFF2-40B4-BE49-F238E27FC236}">
                <a16:creationId xmlns:a16="http://schemas.microsoft.com/office/drawing/2014/main" id="{66B29825-6D28-25BF-4844-1EFD05E398F2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18" name="Google Shape;2401;p74">
              <a:extLst>
                <a:ext uri="{FF2B5EF4-FFF2-40B4-BE49-F238E27FC236}">
                  <a16:creationId xmlns:a16="http://schemas.microsoft.com/office/drawing/2014/main" id="{69B7C407-3E8D-06CC-0D9D-C7150E06F65E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02;p74">
              <a:extLst>
                <a:ext uri="{FF2B5EF4-FFF2-40B4-BE49-F238E27FC236}">
                  <a16:creationId xmlns:a16="http://schemas.microsoft.com/office/drawing/2014/main" id="{90907BB9-FD70-B129-A291-DBCE8B3A2B96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0" name="Google Shape;2403;p74">
            <a:extLst>
              <a:ext uri="{FF2B5EF4-FFF2-40B4-BE49-F238E27FC236}">
                <a16:creationId xmlns:a16="http://schemas.microsoft.com/office/drawing/2014/main" id="{75469B05-EB65-2021-C98A-ACF764C131D8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420;p74">
            <a:extLst>
              <a:ext uri="{FF2B5EF4-FFF2-40B4-BE49-F238E27FC236}">
                <a16:creationId xmlns:a16="http://schemas.microsoft.com/office/drawing/2014/main" id="{7AF1AFD0-7484-B014-347C-523317D4D14B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2" name="Google Shape;2421;p74">
              <a:extLst>
                <a:ext uri="{FF2B5EF4-FFF2-40B4-BE49-F238E27FC236}">
                  <a16:creationId xmlns:a16="http://schemas.microsoft.com/office/drawing/2014/main" id="{C9EED1DB-63AD-12A8-9011-80A6D4E79AF3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22;p74">
              <a:extLst>
                <a:ext uri="{FF2B5EF4-FFF2-40B4-BE49-F238E27FC236}">
                  <a16:creationId xmlns:a16="http://schemas.microsoft.com/office/drawing/2014/main" id="{C5228D6C-E477-3D7F-9B4E-9559CCEC5DAA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23;p74">
              <a:extLst>
                <a:ext uri="{FF2B5EF4-FFF2-40B4-BE49-F238E27FC236}">
                  <a16:creationId xmlns:a16="http://schemas.microsoft.com/office/drawing/2014/main" id="{13C1E21C-D465-5EC7-8111-BC5A6B6A97C5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409;p74">
            <a:extLst>
              <a:ext uri="{FF2B5EF4-FFF2-40B4-BE49-F238E27FC236}">
                <a16:creationId xmlns:a16="http://schemas.microsoft.com/office/drawing/2014/main" id="{4716FB39-BA4F-3425-353D-C99557D44141}"/>
              </a:ext>
            </a:extLst>
          </p:cNvPr>
          <p:cNvSpPr txBox="1">
            <a:spLocks/>
          </p:cNvSpPr>
          <p:nvPr/>
        </p:nvSpPr>
        <p:spPr>
          <a:xfrm>
            <a:off x="6239179" y="3097292"/>
            <a:ext cx="2393952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İf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initial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AL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short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= &gt; PE c IOL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△AL 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mo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:  IOL&gt; CL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  <a:ea typeface="Cambria Math" panose="02040503050406030204" pitchFamily="18" charset="0"/>
            </a:endParaRPr>
          </a:p>
        </p:txBody>
      </p:sp>
      <p:sp>
        <p:nvSpPr>
          <p:cNvPr id="26" name="Google Shape;2410;p74">
            <a:extLst>
              <a:ext uri="{FF2B5EF4-FFF2-40B4-BE49-F238E27FC236}">
                <a16:creationId xmlns:a16="http://schemas.microsoft.com/office/drawing/2014/main" id="{09EE8F5E-5630-A9D4-89A8-8B206921EF43}"/>
              </a:ext>
            </a:extLst>
          </p:cNvPr>
          <p:cNvSpPr txBox="1">
            <a:spLocks/>
          </p:cNvSpPr>
          <p:nvPr/>
        </p:nvSpPr>
        <p:spPr>
          <a:xfrm>
            <a:off x="5458694" y="2331720"/>
            <a:ext cx="3449334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AL</a:t>
            </a:r>
          </a:p>
        </p:txBody>
      </p:sp>
    </p:spTree>
    <p:extLst>
      <p:ext uri="{BB962C8B-B14F-4D97-AF65-F5344CB8AC3E}">
        <p14:creationId xmlns:p14="http://schemas.microsoft.com/office/powerpoint/2010/main" val="7306397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A36D7F69-4E90-4C9F-15B1-2873536046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F60D559F-A48E-2D43-7A61-CAA45B82B3B8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IATS: Myopic shift after IOL implantation 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2B8BEF7F-EEEA-9DBB-0B80-4313D5D53937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C4626BA3-7347-7623-9B16-D5457B703E8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096EEE2A-AFC4-BDC1-1590-49C4E95B0FFF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4CDDFEA4-742D-5934-BD67-886772C4B9A5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8352E5C2-C88A-EE43-9ED4-ADEDC6B9A68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5"/>
                </a:solidFill>
              </a:rPr>
              <a:t>First 5 </a:t>
            </a:r>
            <a:r>
              <a:rPr lang="tr-TR" dirty="0" err="1">
                <a:solidFill>
                  <a:schemeClr val="accent5"/>
                </a:solidFill>
              </a:rPr>
              <a:t>years</a:t>
            </a:r>
            <a:r>
              <a:rPr lang="tr-TR" dirty="0">
                <a:solidFill>
                  <a:schemeClr val="accent5"/>
                </a:solidFill>
              </a:rPr>
              <a:t> (D)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D26B4BCD-1388-E35B-25D5-9EE3C1D7D27B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60165" y="3062611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1 m-1.5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-4.19 D/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yr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1.5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- 5yr: -0.97 D/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yr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83F7CE33-CD58-DC73-A594-92AF76E8B8AF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991A286-A9AE-7832-2DA5-05EB74C8EF27}"/>
              </a:ext>
            </a:extLst>
          </p:cNvPr>
          <p:cNvSpPr txBox="1"/>
          <p:nvPr/>
        </p:nvSpPr>
        <p:spPr>
          <a:xfrm>
            <a:off x="275299" y="4640828"/>
            <a:ext cx="645721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Myopic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shift</a:t>
            </a:r>
            <a:r>
              <a:rPr lang="tr-TR" sz="900" dirty="0">
                <a:latin typeface="Barlow" pitchFamily="2" charset="0"/>
              </a:rPr>
              <a:t>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after</a:t>
            </a:r>
            <a:r>
              <a:rPr lang="tr-TR" sz="900" dirty="0">
                <a:latin typeface="Barlow" pitchFamily="2" charset="0"/>
              </a:rPr>
              <a:t> IOL </a:t>
            </a:r>
            <a:r>
              <a:rPr lang="tr-TR" sz="900" dirty="0" err="1">
                <a:latin typeface="Barlow" pitchFamily="2" charset="0"/>
              </a:rPr>
              <a:t>implantation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2017;124:822-7.</a:t>
            </a:r>
          </a:p>
          <a:p>
            <a:r>
              <a:rPr lang="tr-TR" sz="900" dirty="0">
                <a:latin typeface="Barlow" pitchFamily="2" charset="0"/>
              </a:rPr>
              <a:t>**IATS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Myopic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shift</a:t>
            </a:r>
            <a:r>
              <a:rPr lang="tr-TR" sz="900" dirty="0">
                <a:latin typeface="Barlow" pitchFamily="2" charset="0"/>
              </a:rPr>
              <a:t> at 10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follow-up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2022;129:1064-5.</a:t>
            </a:r>
          </a:p>
          <a:p>
            <a:r>
              <a:rPr lang="tr-TR" sz="900" dirty="0">
                <a:latin typeface="Barlow" pitchFamily="2" charset="0"/>
              </a:rPr>
              <a:t>***IATS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Refractive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growth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variability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J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Refract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</a:t>
            </a:r>
            <a:r>
              <a:rPr lang="tr-TR" sz="900" dirty="0">
                <a:latin typeface="Barlow" pitchFamily="2" charset="0"/>
              </a:rPr>
              <a:t> 2021;47:521-5. </a:t>
            </a:r>
          </a:p>
        </p:txBody>
      </p:sp>
      <p:grpSp>
        <p:nvGrpSpPr>
          <p:cNvPr id="9" name="Google Shape;2396;p74">
            <a:extLst>
              <a:ext uri="{FF2B5EF4-FFF2-40B4-BE49-F238E27FC236}">
                <a16:creationId xmlns:a16="http://schemas.microsoft.com/office/drawing/2014/main" id="{32AD7BAB-F610-27AD-9961-7D48593EEC09}"/>
              </a:ext>
            </a:extLst>
          </p:cNvPr>
          <p:cNvGrpSpPr/>
          <p:nvPr/>
        </p:nvGrpSpPr>
        <p:grpSpPr>
          <a:xfrm>
            <a:off x="3991851" y="1667865"/>
            <a:ext cx="598420" cy="598455"/>
            <a:chOff x="917250" y="2165250"/>
            <a:chExt cx="980695" cy="982361"/>
          </a:xfrm>
        </p:grpSpPr>
        <p:sp>
          <p:nvSpPr>
            <p:cNvPr id="10" name="Google Shape;2397;p74">
              <a:extLst>
                <a:ext uri="{FF2B5EF4-FFF2-40B4-BE49-F238E27FC236}">
                  <a16:creationId xmlns:a16="http://schemas.microsoft.com/office/drawing/2014/main" id="{2704F497-DDF3-90EC-8A3A-E38ABEA65669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98;p74">
              <a:extLst>
                <a:ext uri="{FF2B5EF4-FFF2-40B4-BE49-F238E27FC236}">
                  <a16:creationId xmlns:a16="http://schemas.microsoft.com/office/drawing/2014/main" id="{42869F81-E448-CBCF-E08C-ED13E00A99B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" name="Google Shape;2399;p74">
            <a:extLst>
              <a:ext uri="{FF2B5EF4-FFF2-40B4-BE49-F238E27FC236}">
                <a16:creationId xmlns:a16="http://schemas.microsoft.com/office/drawing/2014/main" id="{148FF1FB-6336-F64A-5495-2FC43C3360D2}"/>
              </a:ext>
            </a:extLst>
          </p:cNvPr>
          <p:cNvCxnSpPr/>
          <p:nvPr/>
        </p:nvCxnSpPr>
        <p:spPr>
          <a:xfrm>
            <a:off x="3325941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404;p74">
            <a:extLst>
              <a:ext uri="{FF2B5EF4-FFF2-40B4-BE49-F238E27FC236}">
                <a16:creationId xmlns:a16="http://schemas.microsoft.com/office/drawing/2014/main" id="{59739C8F-C076-4785-FA7B-B99BE8EA412A}"/>
              </a:ext>
            </a:extLst>
          </p:cNvPr>
          <p:cNvSpPr txBox="1">
            <a:spLocks/>
          </p:cNvSpPr>
          <p:nvPr/>
        </p:nvSpPr>
        <p:spPr>
          <a:xfrm>
            <a:off x="2972350" y="2331720"/>
            <a:ext cx="257605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5"/>
                </a:solidFill>
              </a:rPr>
              <a:t>10 </a:t>
            </a:r>
            <a:r>
              <a:rPr lang="tr-TR" dirty="0" err="1">
                <a:solidFill>
                  <a:schemeClr val="accent5"/>
                </a:solidFill>
              </a:rPr>
              <a:t>years</a:t>
            </a:r>
            <a:r>
              <a:rPr lang="tr-TR" dirty="0">
                <a:solidFill>
                  <a:schemeClr val="accent5"/>
                </a:solidFill>
              </a:rPr>
              <a:t> (D)</a:t>
            </a:r>
          </a:p>
        </p:txBody>
      </p:sp>
      <p:sp>
        <p:nvSpPr>
          <p:cNvPr id="15" name="Google Shape;2406;p74">
            <a:extLst>
              <a:ext uri="{FF2B5EF4-FFF2-40B4-BE49-F238E27FC236}">
                <a16:creationId xmlns:a16="http://schemas.microsoft.com/office/drawing/2014/main" id="{4571FF35-1901-B8A1-3A76-C7AACE01A93C}"/>
              </a:ext>
            </a:extLst>
          </p:cNvPr>
          <p:cNvSpPr txBox="1">
            <a:spLocks/>
          </p:cNvSpPr>
          <p:nvPr/>
        </p:nvSpPr>
        <p:spPr>
          <a:xfrm>
            <a:off x="3087026" y="3048772"/>
            <a:ext cx="2493610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5 y-10yr: -0.8</a:t>
            </a:r>
            <a:r>
              <a:rPr lang="tr-TR" u="sng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+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0.6D/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yr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16" name="Google Shape;2419;p74">
            <a:extLst>
              <a:ext uri="{FF2B5EF4-FFF2-40B4-BE49-F238E27FC236}">
                <a16:creationId xmlns:a16="http://schemas.microsoft.com/office/drawing/2014/main" id="{DF8A95AD-6005-754E-81EC-A0751EB27AD4}"/>
              </a:ext>
            </a:extLst>
          </p:cNvPr>
          <p:cNvSpPr/>
          <p:nvPr/>
        </p:nvSpPr>
        <p:spPr>
          <a:xfrm>
            <a:off x="4169188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0;p74">
            <a:extLst>
              <a:ext uri="{FF2B5EF4-FFF2-40B4-BE49-F238E27FC236}">
                <a16:creationId xmlns:a16="http://schemas.microsoft.com/office/drawing/2014/main" id="{076A87CC-F929-FA92-371F-0D49A76B9317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18" name="Google Shape;2401;p74">
              <a:extLst>
                <a:ext uri="{FF2B5EF4-FFF2-40B4-BE49-F238E27FC236}">
                  <a16:creationId xmlns:a16="http://schemas.microsoft.com/office/drawing/2014/main" id="{540AE97D-9017-C688-1C76-D6A1D75D3D7E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02;p74">
              <a:extLst>
                <a:ext uri="{FF2B5EF4-FFF2-40B4-BE49-F238E27FC236}">
                  <a16:creationId xmlns:a16="http://schemas.microsoft.com/office/drawing/2014/main" id="{5DF77062-9188-1EC5-705B-784B34B55FD9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0" name="Google Shape;2403;p74">
            <a:extLst>
              <a:ext uri="{FF2B5EF4-FFF2-40B4-BE49-F238E27FC236}">
                <a16:creationId xmlns:a16="http://schemas.microsoft.com/office/drawing/2014/main" id="{B3C7CB53-8E16-82F2-170F-413D81B54B28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420;p74">
            <a:extLst>
              <a:ext uri="{FF2B5EF4-FFF2-40B4-BE49-F238E27FC236}">
                <a16:creationId xmlns:a16="http://schemas.microsoft.com/office/drawing/2014/main" id="{B4CA6343-A64C-2748-1D0B-1374CD0AD9DA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2" name="Google Shape;2421;p74">
              <a:extLst>
                <a:ext uri="{FF2B5EF4-FFF2-40B4-BE49-F238E27FC236}">
                  <a16:creationId xmlns:a16="http://schemas.microsoft.com/office/drawing/2014/main" id="{5AF3089D-ED37-55C4-4E0E-9DF5406E66D7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22;p74">
              <a:extLst>
                <a:ext uri="{FF2B5EF4-FFF2-40B4-BE49-F238E27FC236}">
                  <a16:creationId xmlns:a16="http://schemas.microsoft.com/office/drawing/2014/main" id="{A248FE92-331F-E39C-BB3D-B709DF0C96F9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23;p74">
              <a:extLst>
                <a:ext uri="{FF2B5EF4-FFF2-40B4-BE49-F238E27FC236}">
                  <a16:creationId xmlns:a16="http://schemas.microsoft.com/office/drawing/2014/main" id="{2F7B4865-C3E6-A159-994A-082943158B70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409;p74">
            <a:extLst>
              <a:ext uri="{FF2B5EF4-FFF2-40B4-BE49-F238E27FC236}">
                <a16:creationId xmlns:a16="http://schemas.microsoft.com/office/drawing/2014/main" id="{3F84B28A-4E5D-8B68-2010-475A808532CA}"/>
              </a:ext>
            </a:extLst>
          </p:cNvPr>
          <p:cNvSpPr txBox="1">
            <a:spLocks/>
          </p:cNvSpPr>
          <p:nvPr/>
        </p:nvSpPr>
        <p:spPr>
          <a:xfrm>
            <a:off x="5610526" y="3048772"/>
            <a:ext cx="3560602" cy="1285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Myopic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shift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: IOL (-9.66)  &gt; CL (-6.18)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tr-TR" dirty="0">
              <a:solidFill>
                <a:schemeClr val="tx1"/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Poor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Va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assoc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with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↑AL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and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myopic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shift</a:t>
            </a:r>
            <a:endParaRPr lang="tr-TR" dirty="0">
              <a:solidFill>
                <a:schemeClr val="accent1">
                  <a:lumMod val="5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in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aphakia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but not IOL</a:t>
            </a:r>
          </a:p>
        </p:txBody>
      </p:sp>
      <p:sp>
        <p:nvSpPr>
          <p:cNvPr id="26" name="Google Shape;2410;p74">
            <a:extLst>
              <a:ext uri="{FF2B5EF4-FFF2-40B4-BE49-F238E27FC236}">
                <a16:creationId xmlns:a16="http://schemas.microsoft.com/office/drawing/2014/main" id="{397541FD-650E-A703-1E73-CC77E5676FE6}"/>
              </a:ext>
            </a:extLst>
          </p:cNvPr>
          <p:cNvSpPr txBox="1">
            <a:spLocks/>
          </p:cNvSpPr>
          <p:nvPr/>
        </p:nvSpPr>
        <p:spPr>
          <a:xfrm>
            <a:off x="5329668" y="2339409"/>
            <a:ext cx="3852561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10 </a:t>
            </a:r>
            <a:r>
              <a:rPr lang="tr-TR" dirty="0" err="1">
                <a:solidFill>
                  <a:schemeClr val="accent2">
                    <a:lumMod val="75000"/>
                  </a:schemeClr>
                </a:solidFill>
              </a:rPr>
              <a:t>years</a:t>
            </a:r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 (D)</a:t>
            </a:r>
          </a:p>
        </p:txBody>
      </p:sp>
    </p:spTree>
    <p:extLst>
      <p:ext uri="{BB962C8B-B14F-4D97-AF65-F5344CB8AC3E}">
        <p14:creationId xmlns:p14="http://schemas.microsoft.com/office/powerpoint/2010/main" val="4175323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5">
          <a:extLst>
            <a:ext uri="{FF2B5EF4-FFF2-40B4-BE49-F238E27FC236}">
              <a16:creationId xmlns:a16="http://schemas.microsoft.com/office/drawing/2014/main" id="{FDB3009D-548E-8AE5-138D-12B899F3A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Google Shape;2126;p63">
            <a:extLst>
              <a:ext uri="{FF2B5EF4-FFF2-40B4-BE49-F238E27FC236}">
                <a16:creationId xmlns:a16="http://schemas.microsoft.com/office/drawing/2014/main" id="{CB46A905-50B9-FCCD-EA9C-B805A49D27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6200" y="1122100"/>
            <a:ext cx="3989284" cy="13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</a:rPr>
              <a:t>TAPS</a:t>
            </a:r>
            <a:br>
              <a:rPr lang="en" dirty="0">
                <a:solidFill>
                  <a:schemeClr val="bg1">
                    <a:lumMod val="10000"/>
                  </a:schemeClr>
                </a:solidFill>
              </a:rPr>
            </a:br>
            <a:br>
              <a:rPr lang="en" sz="3200" dirty="0"/>
            </a:br>
            <a:endParaRPr dirty="0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BC633490-DE9F-4820-127B-CF0FE236B2FA}"/>
              </a:ext>
            </a:extLst>
          </p:cNvPr>
          <p:cNvSpPr txBox="1"/>
          <p:nvPr/>
        </p:nvSpPr>
        <p:spPr>
          <a:xfrm>
            <a:off x="1828667" y="2859255"/>
            <a:ext cx="7077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T</a:t>
            </a:r>
            <a:r>
              <a:rPr lang="tr-TR" sz="2800" dirty="0" err="1">
                <a:latin typeface="Barlow" pitchFamily="2" charset="0"/>
              </a:rPr>
              <a:t>oddler</a:t>
            </a:r>
            <a:r>
              <a:rPr lang="tr-TR" sz="2800" dirty="0">
                <a:latin typeface="Barlow" pitchFamily="2" charset="0"/>
              </a:rPr>
              <a:t> </a:t>
            </a:r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A</a:t>
            </a:r>
            <a:r>
              <a:rPr lang="tr-TR" sz="2800" dirty="0" err="1">
                <a:latin typeface="Barlow" pitchFamily="2" charset="0"/>
              </a:rPr>
              <a:t>phakia</a:t>
            </a:r>
            <a:r>
              <a:rPr lang="tr-TR" sz="2800" dirty="0">
                <a:latin typeface="Barlow" pitchFamily="2" charset="0"/>
              </a:rPr>
              <a:t> </a:t>
            </a:r>
            <a:r>
              <a:rPr lang="tr-TR" sz="2800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and</a:t>
            </a:r>
            <a:r>
              <a:rPr lang="tr-TR" sz="2800" dirty="0">
                <a:solidFill>
                  <a:srgbClr val="FF0000"/>
                </a:solidFill>
                <a:latin typeface="Barlow" pitchFamily="2" charset="0"/>
              </a:rPr>
              <a:t> </a:t>
            </a:r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P</a:t>
            </a:r>
            <a:r>
              <a:rPr lang="tr-TR" sz="2800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seudophakia</a:t>
            </a:r>
            <a:r>
              <a:rPr lang="tr-TR" sz="2800" dirty="0">
                <a:solidFill>
                  <a:srgbClr val="FF0000"/>
                </a:solidFill>
                <a:latin typeface="Barlow" pitchFamily="2" charset="0"/>
              </a:rPr>
              <a:t> </a:t>
            </a:r>
            <a:r>
              <a:rPr lang="tr-TR" sz="2800" dirty="0" err="1">
                <a:solidFill>
                  <a:srgbClr val="FF0000"/>
                </a:solidFill>
                <a:latin typeface="Barlow" pitchFamily="2" charset="0"/>
              </a:rPr>
              <a:t>S</a:t>
            </a:r>
            <a:r>
              <a:rPr lang="tr-TR" sz="2800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tudy</a:t>
            </a:r>
            <a:endParaRPr lang="tr-TR" sz="2800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3" name="Metin kutusu 1">
            <a:extLst>
              <a:ext uri="{FF2B5EF4-FFF2-40B4-BE49-F238E27FC236}">
                <a16:creationId xmlns:a16="http://schemas.microsoft.com/office/drawing/2014/main" id="{DEC4710A-0F2C-41D8-624D-602EF1A250A0}"/>
              </a:ext>
            </a:extLst>
          </p:cNvPr>
          <p:cNvSpPr txBox="1"/>
          <p:nvPr/>
        </p:nvSpPr>
        <p:spPr>
          <a:xfrm>
            <a:off x="3016200" y="3718969"/>
            <a:ext cx="3847622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tr-TR" dirty="0">
                <a:latin typeface="Barlow" pitchFamily="2" charset="0"/>
              </a:rPr>
              <a:t>10 IATS </a:t>
            </a:r>
            <a:r>
              <a:rPr lang="tr-TR" dirty="0" err="1">
                <a:latin typeface="Barlow" pitchFamily="2" charset="0"/>
              </a:rPr>
              <a:t>sites</a:t>
            </a:r>
            <a:r>
              <a:rPr lang="tr-TR" dirty="0">
                <a:latin typeface="Barlow" pitchFamily="2" charset="0"/>
              </a:rPr>
              <a:t>: (2004-2010)</a:t>
            </a:r>
          </a:p>
          <a:p>
            <a:r>
              <a:rPr lang="tr-TR" dirty="0">
                <a:latin typeface="Barlow" pitchFamily="2" charset="0"/>
              </a:rPr>
              <a:t>50 </a:t>
            </a:r>
            <a:r>
              <a:rPr lang="tr-TR" dirty="0" err="1">
                <a:latin typeface="Barlow" pitchFamily="2" charset="0"/>
              </a:rPr>
              <a:t>unilateral</a:t>
            </a:r>
            <a:r>
              <a:rPr lang="tr-TR" dirty="0">
                <a:latin typeface="Barlow" pitchFamily="2" charset="0"/>
              </a:rPr>
              <a:t> (7mo-24mo), </a:t>
            </a:r>
          </a:p>
          <a:p>
            <a:r>
              <a:rPr lang="tr-TR" dirty="0">
                <a:latin typeface="Barlow" pitchFamily="2" charset="0"/>
              </a:rPr>
              <a:t>46 bilateral (20 op 1-&lt;7 </a:t>
            </a:r>
            <a:r>
              <a:rPr lang="tr-TR" dirty="0" err="1">
                <a:latin typeface="Barlow" pitchFamily="2" charset="0"/>
              </a:rPr>
              <a:t>mo</a:t>
            </a:r>
            <a:r>
              <a:rPr lang="tr-TR" dirty="0">
                <a:latin typeface="Barlow" pitchFamily="2" charset="0"/>
              </a:rPr>
              <a:t>; 26 op 7-24 </a:t>
            </a:r>
            <a:r>
              <a:rPr lang="tr-TR" dirty="0" err="1">
                <a:latin typeface="Barlow" pitchFamily="2" charset="0"/>
              </a:rPr>
              <a:t>mo</a:t>
            </a:r>
            <a:r>
              <a:rPr lang="tr-TR" dirty="0">
                <a:latin typeface="Barlow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15830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36EA26BD-C9A6-E24C-5127-9D627F3C0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4D485013-C1D2-9344-8886-131B5CDD14DF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TAPS: bilateral cataract 1 to 7 months of age: 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year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C2A49065-875B-80E0-3F87-5CE9823C9CAC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3B6BE3F5-632F-FFF4-326D-5A4A6DB2A43D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7D0A44E7-A320-4862-AE20-E766713FAC9D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40353EBB-C2B8-CD73-DD7A-6F4B44F1DA15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5646C26C-6ACD-035B-17EB-69A724E2147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Mean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age</a:t>
            </a:r>
            <a:r>
              <a:rPr lang="tr-TR" dirty="0">
                <a:solidFill>
                  <a:schemeClr val="accent5"/>
                </a:solidFill>
              </a:rPr>
              <a:t> at </a:t>
            </a:r>
            <a:r>
              <a:rPr lang="tr-TR" dirty="0" err="1">
                <a:solidFill>
                  <a:schemeClr val="accent5"/>
                </a:solidFill>
              </a:rPr>
              <a:t>surgery</a:t>
            </a:r>
            <a:r>
              <a:rPr lang="tr-TR" dirty="0">
                <a:solidFill>
                  <a:schemeClr val="accent5"/>
                </a:solidFill>
              </a:rPr>
              <a:t>/</a:t>
            </a:r>
            <a:r>
              <a:rPr lang="tr-TR" dirty="0">
                <a:solidFill>
                  <a:schemeClr val="tx1"/>
                </a:solidFill>
              </a:rPr>
              <a:t>VA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431F62C7-8BCD-7395-BCB0-75483C7A4B6F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633661" y="2926513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2.5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months</a:t>
            </a:r>
            <a:endParaRPr lang="tr-TR" dirty="0">
              <a:solidFill>
                <a:schemeClr val="accent1">
                  <a:lumMod val="5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Va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 IOL = CL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Median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Va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: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20/45 </a:t>
            </a: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eye</a:t>
            </a:r>
            <a:endParaRPr lang="tr-TR" dirty="0">
              <a:solidFill>
                <a:schemeClr val="tx1"/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29% </a:t>
            </a:r>
            <a:r>
              <a:rPr lang="tr-TR" dirty="0" err="1">
                <a:solidFill>
                  <a:schemeClr val="tx1"/>
                </a:solidFill>
                <a:latin typeface="Barlow" pitchFamily="2" charset="0"/>
              </a:rPr>
              <a:t>Va</a:t>
            </a:r>
            <a:r>
              <a:rPr lang="tr-TR" dirty="0">
                <a:solidFill>
                  <a:schemeClr val="tx1"/>
                </a:solidFill>
                <a:latin typeface="Barlow" pitchFamily="2" charset="0"/>
              </a:rPr>
              <a:t> &gt;20/40</a:t>
            </a:r>
          </a:p>
        </p:txBody>
      </p: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4E225285-4746-4FCF-DE75-E8E46C664961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8C648B4-0A96-59F3-7261-D3D1103F07BD}"/>
              </a:ext>
            </a:extLst>
          </p:cNvPr>
          <p:cNvSpPr txBox="1"/>
          <p:nvPr/>
        </p:nvSpPr>
        <p:spPr>
          <a:xfrm>
            <a:off x="184341" y="4446024"/>
            <a:ext cx="5945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AE = Adverse </a:t>
            </a:r>
            <a:r>
              <a:rPr lang="tr-TR" sz="900" dirty="0" err="1">
                <a:latin typeface="Barlow" pitchFamily="2" charset="0"/>
              </a:rPr>
              <a:t>Event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GS = </a:t>
            </a:r>
            <a:r>
              <a:rPr lang="tr-TR" sz="900" dirty="0" err="1">
                <a:latin typeface="Barlow" pitchFamily="2" charset="0"/>
              </a:rPr>
              <a:t>Glaucoma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suspect</a:t>
            </a:r>
            <a:endParaRPr lang="tr-TR" sz="900" dirty="0">
              <a:latin typeface="Barlow" pitchFamily="2" charset="0"/>
            </a:endParaRPr>
          </a:p>
          <a:p>
            <a:r>
              <a:rPr lang="tr-TR" sz="900" dirty="0">
                <a:latin typeface="Barlow" pitchFamily="2" charset="0"/>
              </a:rPr>
              <a:t>*TAPS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of bilateral </a:t>
            </a:r>
            <a:r>
              <a:rPr lang="tr-TR" sz="900" dirty="0" err="1">
                <a:latin typeface="Barlow" pitchFamily="2" charset="0"/>
              </a:rPr>
              <a:t>cataracts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removed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infants</a:t>
            </a:r>
            <a:r>
              <a:rPr lang="tr-TR" sz="900" dirty="0">
                <a:latin typeface="Barlow" pitchFamily="2" charset="0"/>
              </a:rPr>
              <a:t> 1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7 </a:t>
            </a:r>
            <a:r>
              <a:rPr lang="tr-TR" sz="900" dirty="0" err="1">
                <a:latin typeface="Barlow" pitchFamily="2" charset="0"/>
              </a:rPr>
              <a:t>months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using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Toddler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</a:p>
          <a:p>
            <a:r>
              <a:rPr lang="tr-TR" sz="900" dirty="0" err="1">
                <a:latin typeface="Barlow" pitchFamily="2" charset="0"/>
              </a:rPr>
              <a:t>Pseudophakia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Registry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2020;127:501-10. </a:t>
            </a:r>
          </a:p>
        </p:txBody>
      </p:sp>
      <p:grpSp>
        <p:nvGrpSpPr>
          <p:cNvPr id="9" name="Google Shape;2396;p74">
            <a:extLst>
              <a:ext uri="{FF2B5EF4-FFF2-40B4-BE49-F238E27FC236}">
                <a16:creationId xmlns:a16="http://schemas.microsoft.com/office/drawing/2014/main" id="{5B754025-5F4F-E38A-9470-0343FE6E858A}"/>
              </a:ext>
            </a:extLst>
          </p:cNvPr>
          <p:cNvGrpSpPr/>
          <p:nvPr/>
        </p:nvGrpSpPr>
        <p:grpSpPr>
          <a:xfrm>
            <a:off x="4151955" y="1705801"/>
            <a:ext cx="598420" cy="598455"/>
            <a:chOff x="917250" y="2165250"/>
            <a:chExt cx="980695" cy="982361"/>
          </a:xfrm>
        </p:grpSpPr>
        <p:sp>
          <p:nvSpPr>
            <p:cNvPr id="10" name="Google Shape;2397;p74">
              <a:extLst>
                <a:ext uri="{FF2B5EF4-FFF2-40B4-BE49-F238E27FC236}">
                  <a16:creationId xmlns:a16="http://schemas.microsoft.com/office/drawing/2014/main" id="{7D0A8C00-A63E-DBE4-7FED-DEBB09E331F1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98;p74">
              <a:extLst>
                <a:ext uri="{FF2B5EF4-FFF2-40B4-BE49-F238E27FC236}">
                  <a16:creationId xmlns:a16="http://schemas.microsoft.com/office/drawing/2014/main" id="{8872271A-01CF-B570-6367-B6063BF9342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" name="Google Shape;2399;p74">
            <a:extLst>
              <a:ext uri="{FF2B5EF4-FFF2-40B4-BE49-F238E27FC236}">
                <a16:creationId xmlns:a16="http://schemas.microsoft.com/office/drawing/2014/main" id="{49A354EB-7D5F-67CC-10B0-D3EA132AAC2C}"/>
              </a:ext>
            </a:extLst>
          </p:cNvPr>
          <p:cNvCxnSpPr/>
          <p:nvPr/>
        </p:nvCxnSpPr>
        <p:spPr>
          <a:xfrm>
            <a:off x="342842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404;p74">
            <a:extLst>
              <a:ext uri="{FF2B5EF4-FFF2-40B4-BE49-F238E27FC236}">
                <a16:creationId xmlns:a16="http://schemas.microsoft.com/office/drawing/2014/main" id="{EBFD5427-7888-9075-8767-BEB2D017191B}"/>
              </a:ext>
            </a:extLst>
          </p:cNvPr>
          <p:cNvSpPr txBox="1">
            <a:spLocks/>
          </p:cNvSpPr>
          <p:nvPr/>
        </p:nvSpPr>
        <p:spPr>
          <a:xfrm>
            <a:off x="3105643" y="2350322"/>
            <a:ext cx="257605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5"/>
                </a:solidFill>
              </a:rPr>
              <a:t>IOL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1768E90D-DE1B-78AE-E153-DB5A9CF7B7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57270" y="2945692"/>
                <a:ext cx="2493610" cy="83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9pPr>
              </a:lstStyle>
              <a:p>
                <a:pPr marL="0" indent="0"/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24%: 1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IOL</a:t>
                </a:r>
              </a:p>
            </p:txBody>
          </p:sp>
        </mc:Choice>
        <mc:Fallback xmlns="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1768E90D-DE1B-78AE-E153-DB5A9CF7B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727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Google Shape;2419;p74">
            <a:extLst>
              <a:ext uri="{FF2B5EF4-FFF2-40B4-BE49-F238E27FC236}">
                <a16:creationId xmlns:a16="http://schemas.microsoft.com/office/drawing/2014/main" id="{CDF88F7F-7102-978B-FE24-809B2DB70E09}"/>
              </a:ext>
            </a:extLst>
          </p:cNvPr>
          <p:cNvSpPr/>
          <p:nvPr/>
        </p:nvSpPr>
        <p:spPr>
          <a:xfrm>
            <a:off x="427166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0;p74">
            <a:extLst>
              <a:ext uri="{FF2B5EF4-FFF2-40B4-BE49-F238E27FC236}">
                <a16:creationId xmlns:a16="http://schemas.microsoft.com/office/drawing/2014/main" id="{4ED9E1E4-9D57-7744-A505-CACE6F450AD8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18" name="Google Shape;2401;p74">
              <a:extLst>
                <a:ext uri="{FF2B5EF4-FFF2-40B4-BE49-F238E27FC236}">
                  <a16:creationId xmlns:a16="http://schemas.microsoft.com/office/drawing/2014/main" id="{A3816D36-EEC3-0057-7A12-5A242C437CAA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02;p74">
              <a:extLst>
                <a:ext uri="{FF2B5EF4-FFF2-40B4-BE49-F238E27FC236}">
                  <a16:creationId xmlns:a16="http://schemas.microsoft.com/office/drawing/2014/main" id="{EE0B65F6-23A9-9DAF-CF7E-8BA3844FC53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0" name="Google Shape;2403;p74">
            <a:extLst>
              <a:ext uri="{FF2B5EF4-FFF2-40B4-BE49-F238E27FC236}">
                <a16:creationId xmlns:a16="http://schemas.microsoft.com/office/drawing/2014/main" id="{93124B06-46DF-0831-B1C0-3FC50A0316BF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420;p74">
            <a:extLst>
              <a:ext uri="{FF2B5EF4-FFF2-40B4-BE49-F238E27FC236}">
                <a16:creationId xmlns:a16="http://schemas.microsoft.com/office/drawing/2014/main" id="{CD2F46A8-9FDE-8D88-F737-FB529EBA65E3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2" name="Google Shape;2421;p74">
              <a:extLst>
                <a:ext uri="{FF2B5EF4-FFF2-40B4-BE49-F238E27FC236}">
                  <a16:creationId xmlns:a16="http://schemas.microsoft.com/office/drawing/2014/main" id="{9224CD80-951E-D872-A40D-387FB7F84A28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22;p74">
              <a:extLst>
                <a:ext uri="{FF2B5EF4-FFF2-40B4-BE49-F238E27FC236}">
                  <a16:creationId xmlns:a16="http://schemas.microsoft.com/office/drawing/2014/main" id="{BF7D9EC4-94A6-D4CB-8889-715E37DE1A44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23;p74">
              <a:extLst>
                <a:ext uri="{FF2B5EF4-FFF2-40B4-BE49-F238E27FC236}">
                  <a16:creationId xmlns:a16="http://schemas.microsoft.com/office/drawing/2014/main" id="{A3E35361-CD4A-0C97-B6E5-76B562BDD70F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409;p74">
            <a:extLst>
              <a:ext uri="{FF2B5EF4-FFF2-40B4-BE49-F238E27FC236}">
                <a16:creationId xmlns:a16="http://schemas.microsoft.com/office/drawing/2014/main" id="{5D290294-C260-6BDE-7BE6-8C0FEDA9211F}"/>
              </a:ext>
            </a:extLst>
          </p:cNvPr>
          <p:cNvSpPr txBox="1">
            <a:spLocks/>
          </p:cNvSpPr>
          <p:nvPr/>
        </p:nvSpPr>
        <p:spPr>
          <a:xfrm>
            <a:off x="5338916" y="2907720"/>
            <a:ext cx="3647767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younger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age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at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surgery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↑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AEs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and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GS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glaucoma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microcornea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microphthal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6" name="Google Shape;2410;p74">
            <a:extLst>
              <a:ext uri="{FF2B5EF4-FFF2-40B4-BE49-F238E27FC236}">
                <a16:creationId xmlns:a16="http://schemas.microsoft.com/office/drawing/2014/main" id="{1B4D9F93-B1FA-708B-1808-70F9F91503F4}"/>
              </a:ext>
            </a:extLst>
          </p:cNvPr>
          <p:cNvSpPr txBox="1">
            <a:spLocks/>
          </p:cNvSpPr>
          <p:nvPr/>
        </p:nvSpPr>
        <p:spPr>
          <a:xfrm>
            <a:off x="5458694" y="2331720"/>
            <a:ext cx="3449334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 err="1">
                <a:solidFill>
                  <a:schemeClr val="accent2">
                    <a:lumMod val="75000"/>
                  </a:schemeClr>
                </a:solidFill>
              </a:rPr>
              <a:t>AEs</a:t>
            </a:r>
            <a:endParaRPr lang="tr-T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291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2BB17E01-4D16-5178-9AB6-B8A37A70F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E1E9421E-B124-8E50-16E8-5888EBD8B4B6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TAPS: unilateral cataract; op 7 to 24 months age: 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year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C9BA8385-AA32-1194-2D45-E8683E9C55EE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74D1B926-0545-11C1-4234-30003E2F2F51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544E189B-BD42-CA42-A9FA-5FB839997E05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267D37AF-42C4-E733-4B84-CAEEC90FB98B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4A60C31A-6692-7735-BF48-CC07CAF793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Mean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age</a:t>
            </a:r>
            <a:r>
              <a:rPr lang="tr-TR" dirty="0">
                <a:solidFill>
                  <a:schemeClr val="accent5"/>
                </a:solidFill>
              </a:rPr>
              <a:t> at </a:t>
            </a:r>
            <a:r>
              <a:rPr lang="tr-TR" dirty="0" err="1">
                <a:solidFill>
                  <a:schemeClr val="accent5"/>
                </a:solidFill>
              </a:rPr>
              <a:t>surgery</a:t>
            </a:r>
            <a:r>
              <a:rPr lang="tr-TR" dirty="0">
                <a:solidFill>
                  <a:schemeClr val="accent5"/>
                </a:solidFill>
              </a:rPr>
              <a:t>/</a:t>
            </a:r>
            <a:r>
              <a:rPr lang="tr-TR" dirty="0">
                <a:solidFill>
                  <a:schemeClr val="tx1"/>
                </a:solidFill>
              </a:rPr>
              <a:t>VA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74F5370A-406B-53A4-8BA1-E2D94939BE60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415704" y="2955333"/>
            <a:ext cx="2730273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13.9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months</a:t>
            </a: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 </a:t>
            </a:r>
          </a:p>
          <a:p>
            <a:pPr marL="0" lv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Median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 20/30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seeing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eye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Median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 20/66 in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worse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eye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than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20/40 in 53%</a:t>
            </a:r>
          </a:p>
          <a:p>
            <a:pPr marL="0" lvl="0" indent="0"/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than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20/80 in 94%</a:t>
            </a:r>
          </a:p>
        </p:txBody>
      </p: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164A6460-40CA-FE41-099B-FCFCDFB52328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2CF04AA4-3FF1-9A37-2F5B-66405426D8DB}"/>
              </a:ext>
            </a:extLst>
          </p:cNvPr>
          <p:cNvSpPr txBox="1"/>
          <p:nvPr/>
        </p:nvSpPr>
        <p:spPr>
          <a:xfrm>
            <a:off x="275299" y="4699820"/>
            <a:ext cx="67185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*TAPS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unilateral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cataracts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infants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toddlers</a:t>
            </a:r>
            <a:r>
              <a:rPr lang="tr-TR" sz="900" dirty="0">
                <a:latin typeface="Barlow" pitchFamily="2" charset="0"/>
              </a:rPr>
              <a:t> 7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24 </a:t>
            </a:r>
            <a:r>
              <a:rPr lang="tr-TR" sz="900" dirty="0" err="1">
                <a:latin typeface="Barlow" pitchFamily="2" charset="0"/>
              </a:rPr>
              <a:t>months</a:t>
            </a:r>
            <a:r>
              <a:rPr lang="tr-TR" sz="900" dirty="0">
                <a:latin typeface="Barlow" pitchFamily="2" charset="0"/>
              </a:rPr>
              <a:t> of age. TAPS.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2019;126:1189-95.</a:t>
            </a:r>
          </a:p>
        </p:txBody>
      </p:sp>
      <p:grpSp>
        <p:nvGrpSpPr>
          <p:cNvPr id="9" name="Google Shape;2396;p74">
            <a:extLst>
              <a:ext uri="{FF2B5EF4-FFF2-40B4-BE49-F238E27FC236}">
                <a16:creationId xmlns:a16="http://schemas.microsoft.com/office/drawing/2014/main" id="{522B2ED9-155D-902B-969C-6412836D67A6}"/>
              </a:ext>
            </a:extLst>
          </p:cNvPr>
          <p:cNvGrpSpPr/>
          <p:nvPr/>
        </p:nvGrpSpPr>
        <p:grpSpPr>
          <a:xfrm>
            <a:off x="4157394" y="1667865"/>
            <a:ext cx="598420" cy="598455"/>
            <a:chOff x="917250" y="2165250"/>
            <a:chExt cx="980695" cy="982361"/>
          </a:xfrm>
        </p:grpSpPr>
        <p:sp>
          <p:nvSpPr>
            <p:cNvPr id="10" name="Google Shape;2397;p74">
              <a:extLst>
                <a:ext uri="{FF2B5EF4-FFF2-40B4-BE49-F238E27FC236}">
                  <a16:creationId xmlns:a16="http://schemas.microsoft.com/office/drawing/2014/main" id="{3017BE70-E68B-D61A-2F72-ECB9B60C41B1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98;p74">
              <a:extLst>
                <a:ext uri="{FF2B5EF4-FFF2-40B4-BE49-F238E27FC236}">
                  <a16:creationId xmlns:a16="http://schemas.microsoft.com/office/drawing/2014/main" id="{6E0A613F-7E2B-6615-3D1E-9955D318DBF6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" name="Google Shape;2399;p74">
            <a:extLst>
              <a:ext uri="{FF2B5EF4-FFF2-40B4-BE49-F238E27FC236}">
                <a16:creationId xmlns:a16="http://schemas.microsoft.com/office/drawing/2014/main" id="{22040F7F-985C-800C-B4EB-51A0AE2A0C9F}"/>
              </a:ext>
            </a:extLst>
          </p:cNvPr>
          <p:cNvCxnSpPr/>
          <p:nvPr/>
        </p:nvCxnSpPr>
        <p:spPr>
          <a:xfrm>
            <a:off x="3491484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404;p74">
            <a:extLst>
              <a:ext uri="{FF2B5EF4-FFF2-40B4-BE49-F238E27FC236}">
                <a16:creationId xmlns:a16="http://schemas.microsoft.com/office/drawing/2014/main" id="{39FEC60A-7687-3B16-84A4-6D3BB0EDF029}"/>
              </a:ext>
            </a:extLst>
          </p:cNvPr>
          <p:cNvSpPr txBox="1">
            <a:spLocks/>
          </p:cNvSpPr>
          <p:nvPr/>
        </p:nvSpPr>
        <p:spPr>
          <a:xfrm>
            <a:off x="3137893" y="2331720"/>
            <a:ext cx="257605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5"/>
                </a:solidFill>
              </a:rPr>
              <a:t>IOL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849A6D22-280D-314A-CEA6-EF0A7E275C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20334" y="2945692"/>
                <a:ext cx="2493610" cy="83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9pPr>
              </a:lstStyle>
              <a:p>
                <a:pPr marL="0" indent="0"/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92%: 1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IOL</a:t>
                </a:r>
              </a:p>
            </p:txBody>
          </p:sp>
        </mc:Choice>
        <mc:Fallback xmlns="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849A6D22-280D-314A-CEA6-EF0A7E275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0334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Google Shape;2419;p74">
            <a:extLst>
              <a:ext uri="{FF2B5EF4-FFF2-40B4-BE49-F238E27FC236}">
                <a16:creationId xmlns:a16="http://schemas.microsoft.com/office/drawing/2014/main" id="{4D6FC4E2-BF46-5E0E-900B-6C34FFF9F95D}"/>
              </a:ext>
            </a:extLst>
          </p:cNvPr>
          <p:cNvSpPr/>
          <p:nvPr/>
        </p:nvSpPr>
        <p:spPr>
          <a:xfrm>
            <a:off x="4334731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0;p74">
            <a:extLst>
              <a:ext uri="{FF2B5EF4-FFF2-40B4-BE49-F238E27FC236}">
                <a16:creationId xmlns:a16="http://schemas.microsoft.com/office/drawing/2014/main" id="{6A214A9C-7C20-B90C-ECBD-65C3052A2A1D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18" name="Google Shape;2401;p74">
              <a:extLst>
                <a:ext uri="{FF2B5EF4-FFF2-40B4-BE49-F238E27FC236}">
                  <a16:creationId xmlns:a16="http://schemas.microsoft.com/office/drawing/2014/main" id="{5D3C4606-B54C-DFDB-1C88-0B42A6819F2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02;p74">
              <a:extLst>
                <a:ext uri="{FF2B5EF4-FFF2-40B4-BE49-F238E27FC236}">
                  <a16:creationId xmlns:a16="http://schemas.microsoft.com/office/drawing/2014/main" id="{8563B701-F513-2357-7324-76ED11A288D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0" name="Google Shape;2403;p74">
            <a:extLst>
              <a:ext uri="{FF2B5EF4-FFF2-40B4-BE49-F238E27FC236}">
                <a16:creationId xmlns:a16="http://schemas.microsoft.com/office/drawing/2014/main" id="{7020752B-DF3F-A0A7-6182-B4457285F677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420;p74">
            <a:extLst>
              <a:ext uri="{FF2B5EF4-FFF2-40B4-BE49-F238E27FC236}">
                <a16:creationId xmlns:a16="http://schemas.microsoft.com/office/drawing/2014/main" id="{A6426680-67EB-802B-585A-A469EC0D0DD4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2" name="Google Shape;2421;p74">
              <a:extLst>
                <a:ext uri="{FF2B5EF4-FFF2-40B4-BE49-F238E27FC236}">
                  <a16:creationId xmlns:a16="http://schemas.microsoft.com/office/drawing/2014/main" id="{DA3EA1DF-3934-DEA1-796A-1FA6BC9B55FB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22;p74">
              <a:extLst>
                <a:ext uri="{FF2B5EF4-FFF2-40B4-BE49-F238E27FC236}">
                  <a16:creationId xmlns:a16="http://schemas.microsoft.com/office/drawing/2014/main" id="{331BA861-58C9-2EFD-9D35-332EC2E628F4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23;p74">
              <a:extLst>
                <a:ext uri="{FF2B5EF4-FFF2-40B4-BE49-F238E27FC236}">
                  <a16:creationId xmlns:a16="http://schemas.microsoft.com/office/drawing/2014/main" id="{C1A20AD0-84BE-F98B-517C-5674BD23E772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409;p74">
            <a:extLst>
              <a:ext uri="{FF2B5EF4-FFF2-40B4-BE49-F238E27FC236}">
                <a16:creationId xmlns:a16="http://schemas.microsoft.com/office/drawing/2014/main" id="{8AE729CE-2C53-7A6D-E444-6DFCC6722499}"/>
              </a:ext>
            </a:extLst>
          </p:cNvPr>
          <p:cNvSpPr txBox="1">
            <a:spLocks/>
          </p:cNvSpPr>
          <p:nvPr/>
        </p:nvSpPr>
        <p:spPr>
          <a:xfrm>
            <a:off x="5720739" y="2907720"/>
            <a:ext cx="2761538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re-op/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complications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/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glaucoma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TAPS&lt;IATS</a:t>
            </a:r>
          </a:p>
        </p:txBody>
      </p:sp>
      <p:sp>
        <p:nvSpPr>
          <p:cNvPr id="26" name="Google Shape;2410;p74">
            <a:extLst>
              <a:ext uri="{FF2B5EF4-FFF2-40B4-BE49-F238E27FC236}">
                <a16:creationId xmlns:a16="http://schemas.microsoft.com/office/drawing/2014/main" id="{F779BF2E-D343-5E77-DA24-BFAC22A77024}"/>
              </a:ext>
            </a:extLst>
          </p:cNvPr>
          <p:cNvSpPr txBox="1">
            <a:spLocks/>
          </p:cNvSpPr>
          <p:nvPr/>
        </p:nvSpPr>
        <p:spPr>
          <a:xfrm>
            <a:off x="5458694" y="2331720"/>
            <a:ext cx="3449334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 err="1">
                <a:solidFill>
                  <a:schemeClr val="accent2">
                    <a:lumMod val="75000"/>
                  </a:schemeClr>
                </a:solidFill>
              </a:rPr>
              <a:t>AEs</a:t>
            </a:r>
            <a:endParaRPr lang="tr-T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798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1FB76B7E-7ABF-E047-4BEC-08EB18C5F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87629628-D927-377A-57FB-2D47D18529ED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TAPS: bilateral cataract 7 to 24 months of age: 5</a:t>
            </a:r>
            <a:r>
              <a:rPr lang="en" sz="2800" baseline="30000" dirty="0">
                <a:solidFill>
                  <a:schemeClr val="accent3"/>
                </a:solidFill>
              </a:rPr>
              <a:t>th</a:t>
            </a:r>
            <a:r>
              <a:rPr lang="en" sz="2800" dirty="0">
                <a:solidFill>
                  <a:schemeClr val="accent3"/>
                </a:solidFill>
              </a:rPr>
              <a:t> year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26BDCA3F-2EAF-4E64-3813-2B81AE8310F4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C30AD86B-5D2C-CF51-C3C0-542C05A5B7C3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E0D677E7-70B5-C88A-A2E3-385AB9B1A81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05BBABA4-A69F-831A-8954-1C49E5C1489F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1A36A688-8627-7374-BA7D-BBB7ADFC451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Mean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age</a:t>
            </a:r>
            <a:r>
              <a:rPr lang="tr-TR" dirty="0">
                <a:solidFill>
                  <a:schemeClr val="accent5"/>
                </a:solidFill>
              </a:rPr>
              <a:t> at </a:t>
            </a:r>
            <a:r>
              <a:rPr lang="tr-TR" dirty="0" err="1">
                <a:solidFill>
                  <a:schemeClr val="accent5"/>
                </a:solidFill>
              </a:rPr>
              <a:t>surgery</a:t>
            </a:r>
            <a:r>
              <a:rPr lang="tr-TR" dirty="0">
                <a:solidFill>
                  <a:schemeClr val="accent5"/>
                </a:solidFill>
              </a:rPr>
              <a:t>/</a:t>
            </a:r>
            <a:r>
              <a:rPr lang="tr-TR" dirty="0">
                <a:solidFill>
                  <a:schemeClr val="tx1"/>
                </a:solidFill>
              </a:rPr>
              <a:t>VA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3D0B652F-FF7E-646A-EF7C-92AEBD70269D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70700" y="2945692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11 </a:t>
            </a:r>
            <a:r>
              <a:rPr lang="tr-TR" dirty="0" err="1">
                <a:solidFill>
                  <a:schemeClr val="accent1">
                    <a:lumMod val="50000"/>
                  </a:schemeClr>
                </a:solidFill>
                <a:latin typeface="Barlow" pitchFamily="2" charset="0"/>
              </a:rPr>
              <a:t>months</a:t>
            </a:r>
            <a:endParaRPr lang="tr-TR" dirty="0">
              <a:solidFill>
                <a:schemeClr val="accent1">
                  <a:lumMod val="5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20/30 in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better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seeing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eye</a:t>
            </a:r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53% </a:t>
            </a:r>
            <a:r>
              <a:rPr lang="tr-TR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Va</a:t>
            </a: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&gt; 20/40 </a:t>
            </a:r>
            <a:endParaRPr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AD9530EB-9B9A-A64E-4D96-E72232C0C3C4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F01D29F5-3588-D7C5-D6D7-014056EBD307}"/>
              </a:ext>
            </a:extLst>
          </p:cNvPr>
          <p:cNvSpPr txBox="1"/>
          <p:nvPr/>
        </p:nvSpPr>
        <p:spPr>
          <a:xfrm>
            <a:off x="275299" y="4699820"/>
            <a:ext cx="664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*TAPS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Outcomes</a:t>
            </a:r>
            <a:r>
              <a:rPr lang="tr-TR" sz="900" dirty="0">
                <a:latin typeface="Barlow" pitchFamily="2" charset="0"/>
              </a:rPr>
              <a:t> of bilateral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surgery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infants</a:t>
            </a:r>
            <a:r>
              <a:rPr lang="tr-TR" sz="900" dirty="0">
                <a:latin typeface="Barlow" pitchFamily="2" charset="0"/>
              </a:rPr>
              <a:t> 7 </a:t>
            </a:r>
            <a:r>
              <a:rPr lang="tr-TR" sz="900" dirty="0" err="1">
                <a:latin typeface="Barlow" pitchFamily="2" charset="0"/>
              </a:rPr>
              <a:t>to</a:t>
            </a:r>
            <a:r>
              <a:rPr lang="tr-TR" sz="900" dirty="0">
                <a:latin typeface="Barlow" pitchFamily="2" charset="0"/>
              </a:rPr>
              <a:t> 24 </a:t>
            </a:r>
            <a:r>
              <a:rPr lang="tr-TR" sz="900" dirty="0" err="1">
                <a:latin typeface="Barlow" pitchFamily="2" charset="0"/>
              </a:rPr>
              <a:t>months</a:t>
            </a:r>
            <a:r>
              <a:rPr lang="tr-TR" sz="900" dirty="0">
                <a:latin typeface="Barlow" pitchFamily="2" charset="0"/>
              </a:rPr>
              <a:t> of </a:t>
            </a:r>
            <a:r>
              <a:rPr lang="tr-TR" sz="900" dirty="0" err="1">
                <a:latin typeface="Barlow" pitchFamily="2" charset="0"/>
              </a:rPr>
              <a:t>age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using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Toddler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Pesudophakia</a:t>
            </a:r>
            <a:r>
              <a:rPr lang="tr-TR" sz="900" dirty="0">
                <a:latin typeface="Barlow" pitchFamily="2" charset="0"/>
              </a:rPr>
              <a:t> </a:t>
            </a:r>
          </a:p>
          <a:p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2021;128:302-8.</a:t>
            </a:r>
          </a:p>
        </p:txBody>
      </p:sp>
      <p:grpSp>
        <p:nvGrpSpPr>
          <p:cNvPr id="9" name="Google Shape;2396;p74">
            <a:extLst>
              <a:ext uri="{FF2B5EF4-FFF2-40B4-BE49-F238E27FC236}">
                <a16:creationId xmlns:a16="http://schemas.microsoft.com/office/drawing/2014/main" id="{FC27C978-FA51-21C3-7EB0-C80C8BA4C061}"/>
              </a:ext>
            </a:extLst>
          </p:cNvPr>
          <p:cNvGrpSpPr/>
          <p:nvPr/>
        </p:nvGrpSpPr>
        <p:grpSpPr>
          <a:xfrm>
            <a:off x="4173156" y="1667865"/>
            <a:ext cx="598420" cy="598455"/>
            <a:chOff x="917250" y="2165250"/>
            <a:chExt cx="980695" cy="982361"/>
          </a:xfrm>
        </p:grpSpPr>
        <p:sp>
          <p:nvSpPr>
            <p:cNvPr id="10" name="Google Shape;2397;p74">
              <a:extLst>
                <a:ext uri="{FF2B5EF4-FFF2-40B4-BE49-F238E27FC236}">
                  <a16:creationId xmlns:a16="http://schemas.microsoft.com/office/drawing/2014/main" id="{11BC43EE-6AC3-CC75-EF7D-B132645FC592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98;p74">
              <a:extLst>
                <a:ext uri="{FF2B5EF4-FFF2-40B4-BE49-F238E27FC236}">
                  <a16:creationId xmlns:a16="http://schemas.microsoft.com/office/drawing/2014/main" id="{577B7968-F835-B560-796E-D8FCB1C56CE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" name="Google Shape;2399;p74">
            <a:extLst>
              <a:ext uri="{FF2B5EF4-FFF2-40B4-BE49-F238E27FC236}">
                <a16:creationId xmlns:a16="http://schemas.microsoft.com/office/drawing/2014/main" id="{FBA8FED3-82D0-DDBC-A93E-422233302088}"/>
              </a:ext>
            </a:extLst>
          </p:cNvPr>
          <p:cNvCxnSpPr/>
          <p:nvPr/>
        </p:nvCxnSpPr>
        <p:spPr>
          <a:xfrm>
            <a:off x="3507246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404;p74">
            <a:extLst>
              <a:ext uri="{FF2B5EF4-FFF2-40B4-BE49-F238E27FC236}">
                <a16:creationId xmlns:a16="http://schemas.microsoft.com/office/drawing/2014/main" id="{FE70ACAD-29B7-287D-FE69-4B008E45392B}"/>
              </a:ext>
            </a:extLst>
          </p:cNvPr>
          <p:cNvSpPr txBox="1">
            <a:spLocks/>
          </p:cNvSpPr>
          <p:nvPr/>
        </p:nvSpPr>
        <p:spPr>
          <a:xfrm>
            <a:off x="3153655" y="2331720"/>
            <a:ext cx="257605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5"/>
                </a:solidFill>
              </a:rPr>
              <a:t>IOL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22D59C9A-3AC2-C867-1EA0-5F13859FFF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6096" y="2945692"/>
                <a:ext cx="2493610" cy="83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9pPr>
              </a:lstStyle>
              <a:p>
                <a:pPr marL="0" indent="0"/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68%: 1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IOL</a:t>
                </a:r>
              </a:p>
            </p:txBody>
          </p:sp>
        </mc:Choice>
        <mc:Fallback xmlns="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22D59C9A-3AC2-C867-1EA0-5F13859FF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096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Google Shape;2419;p74">
            <a:extLst>
              <a:ext uri="{FF2B5EF4-FFF2-40B4-BE49-F238E27FC236}">
                <a16:creationId xmlns:a16="http://schemas.microsoft.com/office/drawing/2014/main" id="{28A8745C-BF16-13BC-D7A2-B647A0482B9D}"/>
              </a:ext>
            </a:extLst>
          </p:cNvPr>
          <p:cNvSpPr/>
          <p:nvPr/>
        </p:nvSpPr>
        <p:spPr>
          <a:xfrm>
            <a:off x="4350493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0;p74">
            <a:extLst>
              <a:ext uri="{FF2B5EF4-FFF2-40B4-BE49-F238E27FC236}">
                <a16:creationId xmlns:a16="http://schemas.microsoft.com/office/drawing/2014/main" id="{654C4A46-FE8F-3F82-BDDA-EEC8884F8591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18" name="Google Shape;2401;p74">
              <a:extLst>
                <a:ext uri="{FF2B5EF4-FFF2-40B4-BE49-F238E27FC236}">
                  <a16:creationId xmlns:a16="http://schemas.microsoft.com/office/drawing/2014/main" id="{B6E1CCF1-5E40-A7F0-6FE0-2D764A03F723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02;p74">
              <a:extLst>
                <a:ext uri="{FF2B5EF4-FFF2-40B4-BE49-F238E27FC236}">
                  <a16:creationId xmlns:a16="http://schemas.microsoft.com/office/drawing/2014/main" id="{529A7044-C01C-0303-D529-355F3D4A7E5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0" name="Google Shape;2403;p74">
            <a:extLst>
              <a:ext uri="{FF2B5EF4-FFF2-40B4-BE49-F238E27FC236}">
                <a16:creationId xmlns:a16="http://schemas.microsoft.com/office/drawing/2014/main" id="{B0A18C57-06E2-9B20-51BD-97FEED8FBF10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420;p74">
            <a:extLst>
              <a:ext uri="{FF2B5EF4-FFF2-40B4-BE49-F238E27FC236}">
                <a16:creationId xmlns:a16="http://schemas.microsoft.com/office/drawing/2014/main" id="{46EB3275-100B-5AB2-E501-584A86CA1F1E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2" name="Google Shape;2421;p74">
              <a:extLst>
                <a:ext uri="{FF2B5EF4-FFF2-40B4-BE49-F238E27FC236}">
                  <a16:creationId xmlns:a16="http://schemas.microsoft.com/office/drawing/2014/main" id="{26C7CD04-12FE-B950-0784-18089D943D74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22;p74">
              <a:extLst>
                <a:ext uri="{FF2B5EF4-FFF2-40B4-BE49-F238E27FC236}">
                  <a16:creationId xmlns:a16="http://schemas.microsoft.com/office/drawing/2014/main" id="{2A6BD50D-6006-0308-8BC5-D60493BDD445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23;p74">
              <a:extLst>
                <a:ext uri="{FF2B5EF4-FFF2-40B4-BE49-F238E27FC236}">
                  <a16:creationId xmlns:a16="http://schemas.microsoft.com/office/drawing/2014/main" id="{80871188-5938-AAB2-386E-6B97CC818C2B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Google Shape;2409;p74">
                <a:extLst>
                  <a:ext uri="{FF2B5EF4-FFF2-40B4-BE49-F238E27FC236}">
                    <a16:creationId xmlns:a16="http://schemas.microsoft.com/office/drawing/2014/main" id="{A968560E-2BA8-2184-F066-C5A9555168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0739" y="2907720"/>
                <a:ext cx="2761538" cy="83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9pPr>
              </a:lstStyle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re-op/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complications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/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glaucoma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: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unilateral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anose="00000500000000000000" pitchFamily="2" charset="-94"/>
                  </a:rPr>
                  <a:t> TAPS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tr-TR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bilateral</m:t>
                    </m:r>
                    <m:r>
                      <a:rPr lang="tr-TR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tr-TR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TAPS</m:t>
                    </m:r>
                  </m:oMath>
                </a14:m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anose="00000500000000000000" pitchFamily="2" charset="-94"/>
                </a:endParaRPr>
              </a:p>
            </p:txBody>
          </p:sp>
        </mc:Choice>
        <mc:Fallback>
          <p:sp>
            <p:nvSpPr>
              <p:cNvPr id="25" name="Google Shape;2409;p74">
                <a:extLst>
                  <a:ext uri="{FF2B5EF4-FFF2-40B4-BE49-F238E27FC236}">
                    <a16:creationId xmlns:a16="http://schemas.microsoft.com/office/drawing/2014/main" id="{A968560E-2BA8-2184-F066-C5A9555168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739" y="2907720"/>
                <a:ext cx="2761538" cy="832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Google Shape;2410;p74">
            <a:extLst>
              <a:ext uri="{FF2B5EF4-FFF2-40B4-BE49-F238E27FC236}">
                <a16:creationId xmlns:a16="http://schemas.microsoft.com/office/drawing/2014/main" id="{6DEAC572-E387-94B7-6118-9CD333ABFA17}"/>
              </a:ext>
            </a:extLst>
          </p:cNvPr>
          <p:cNvSpPr txBox="1">
            <a:spLocks/>
          </p:cNvSpPr>
          <p:nvPr/>
        </p:nvSpPr>
        <p:spPr>
          <a:xfrm>
            <a:off x="5458694" y="2331720"/>
            <a:ext cx="3449334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 err="1">
                <a:solidFill>
                  <a:schemeClr val="accent2">
                    <a:lumMod val="75000"/>
                  </a:schemeClr>
                </a:solidFill>
              </a:rPr>
              <a:t>AEs</a:t>
            </a:r>
            <a:endParaRPr lang="tr-T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Google Shape;2409;p74">
            <a:extLst>
              <a:ext uri="{FF2B5EF4-FFF2-40B4-BE49-F238E27FC236}">
                <a16:creationId xmlns:a16="http://schemas.microsoft.com/office/drawing/2014/main" id="{7CCFA997-0E97-F8C0-F1E3-0C449F69C445}"/>
              </a:ext>
            </a:extLst>
          </p:cNvPr>
          <p:cNvSpPr txBox="1">
            <a:spLocks/>
          </p:cNvSpPr>
          <p:nvPr/>
        </p:nvSpPr>
        <p:spPr>
          <a:xfrm>
            <a:off x="2865467" y="3642320"/>
            <a:ext cx="3306357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IOL                   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Recurrent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 VAO </a:t>
            </a:r>
          </a:p>
        </p:txBody>
      </p:sp>
      <p:sp>
        <p:nvSpPr>
          <p:cNvPr id="4" name="Ok: Sağ 3">
            <a:extLst>
              <a:ext uri="{FF2B5EF4-FFF2-40B4-BE49-F238E27FC236}">
                <a16:creationId xmlns:a16="http://schemas.microsoft.com/office/drawing/2014/main" id="{10C0BFEB-5D34-42CF-347F-361A9E79A72E}"/>
              </a:ext>
            </a:extLst>
          </p:cNvPr>
          <p:cNvSpPr/>
          <p:nvPr/>
        </p:nvSpPr>
        <p:spPr>
          <a:xfrm>
            <a:off x="3699322" y="3722073"/>
            <a:ext cx="649356" cy="2857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935680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1360B312-3A0F-049E-24D1-9A69513C7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9F220B1C-C35F-16B2-EF7F-EE18A27A5FAC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TAPS: Refractive change at 5 years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6A439F59-2EE2-D298-992E-8E3D0C9B649A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546AE881-0C94-33C7-6352-C457E2700275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00F5EBFA-1E96-4EBA-A3CB-D1C0448DEC3F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919E54AA-A01E-B05B-B2A2-A9A9009F4E7C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2B1BB91C-AFF1-158E-EB7B-A849E5A9D04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unilateral</a:t>
            </a:r>
            <a:r>
              <a:rPr lang="tr-TR" dirty="0">
                <a:solidFill>
                  <a:schemeClr val="accent5"/>
                </a:solidFill>
              </a:rPr>
              <a:t>: 7-24 </a:t>
            </a:r>
            <a:r>
              <a:rPr lang="tr-TR" dirty="0" err="1">
                <a:solidFill>
                  <a:schemeClr val="accent5"/>
                </a:solidFill>
              </a:rPr>
              <a:t>months</a:t>
            </a:r>
            <a:endParaRPr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25848DAB-F119-15FC-8831-99F71DB8C63D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3.25D</a:t>
                </a:r>
              </a:p>
            </p:txBody>
          </p:sp>
        </mc:Choice>
        <mc:Fallback xmlns="">
          <p:sp>
            <p:nvSpPr>
              <p:cNvPr id="2406" name="Google Shape;2406;p74">
                <a:extLst>
                  <a:ext uri="{FF2B5EF4-FFF2-40B4-BE49-F238E27FC236}">
                    <a16:creationId xmlns:a16="http://schemas.microsoft.com/office/drawing/2014/main" id="{25848DAB-F119-15FC-8831-99F71DB8C63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770700" y="2945692"/>
                <a:ext cx="2493610" cy="832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EBC0A37D-A5C3-E863-2DB9-CBA6B7C0F616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22F69627-3184-91A5-105F-4DA23E72F3BC}"/>
              </a:ext>
            </a:extLst>
          </p:cNvPr>
          <p:cNvSpPr txBox="1"/>
          <p:nvPr/>
        </p:nvSpPr>
        <p:spPr>
          <a:xfrm>
            <a:off x="275299" y="4699820"/>
            <a:ext cx="67970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</a:t>
            </a:r>
            <a:r>
              <a:rPr lang="tr-TR" sz="900" dirty="0" err="1">
                <a:latin typeface="Barlow" pitchFamily="2" charset="0"/>
              </a:rPr>
              <a:t>VanderVeen</a:t>
            </a:r>
            <a:r>
              <a:rPr lang="tr-TR" sz="900" dirty="0">
                <a:latin typeface="Barlow" pitchFamily="2" charset="0"/>
              </a:rPr>
              <a:t> DK., et al. </a:t>
            </a:r>
            <a:r>
              <a:rPr lang="tr-TR" sz="900" dirty="0" err="1">
                <a:latin typeface="Barlow" pitchFamily="2" charset="0"/>
              </a:rPr>
              <a:t>Refractive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change</a:t>
            </a:r>
            <a:r>
              <a:rPr lang="tr-TR" sz="900" dirty="0">
                <a:latin typeface="Barlow" pitchFamily="2" charset="0"/>
              </a:rPr>
              <a:t> at 5 </a:t>
            </a:r>
            <a:r>
              <a:rPr lang="tr-TR" sz="900" dirty="0" err="1">
                <a:latin typeface="Barlow" pitchFamily="2" charset="0"/>
              </a:rPr>
              <a:t>years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Toddler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Pseudophakia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Ophthalmology</a:t>
            </a:r>
            <a:r>
              <a:rPr lang="tr-TR" sz="900" dirty="0">
                <a:latin typeface="Barlow" pitchFamily="2" charset="0"/>
              </a:rPr>
              <a:t> 2025;132:610-6.  </a:t>
            </a:r>
          </a:p>
        </p:txBody>
      </p:sp>
      <p:grpSp>
        <p:nvGrpSpPr>
          <p:cNvPr id="9" name="Google Shape;2396;p74">
            <a:extLst>
              <a:ext uri="{FF2B5EF4-FFF2-40B4-BE49-F238E27FC236}">
                <a16:creationId xmlns:a16="http://schemas.microsoft.com/office/drawing/2014/main" id="{7EABAF5F-44A4-D4AA-18CC-61F19B106D80}"/>
              </a:ext>
            </a:extLst>
          </p:cNvPr>
          <p:cNvGrpSpPr/>
          <p:nvPr/>
        </p:nvGrpSpPr>
        <p:grpSpPr>
          <a:xfrm>
            <a:off x="4204692" y="1667865"/>
            <a:ext cx="598420" cy="598455"/>
            <a:chOff x="917250" y="2165250"/>
            <a:chExt cx="980695" cy="982361"/>
          </a:xfrm>
        </p:grpSpPr>
        <p:sp>
          <p:nvSpPr>
            <p:cNvPr id="10" name="Google Shape;2397;p74">
              <a:extLst>
                <a:ext uri="{FF2B5EF4-FFF2-40B4-BE49-F238E27FC236}">
                  <a16:creationId xmlns:a16="http://schemas.microsoft.com/office/drawing/2014/main" id="{23409373-8EDA-851A-5A19-0FD61247E68C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98;p74">
              <a:extLst>
                <a:ext uri="{FF2B5EF4-FFF2-40B4-BE49-F238E27FC236}">
                  <a16:creationId xmlns:a16="http://schemas.microsoft.com/office/drawing/2014/main" id="{24EABFC7-CF4C-C9C6-2163-47536FBD635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" name="Google Shape;2399;p74">
            <a:extLst>
              <a:ext uri="{FF2B5EF4-FFF2-40B4-BE49-F238E27FC236}">
                <a16:creationId xmlns:a16="http://schemas.microsoft.com/office/drawing/2014/main" id="{C6BD54B1-0B8B-F4D6-F76D-7195D11682F5}"/>
              </a:ext>
            </a:extLst>
          </p:cNvPr>
          <p:cNvCxnSpPr/>
          <p:nvPr/>
        </p:nvCxnSpPr>
        <p:spPr>
          <a:xfrm>
            <a:off x="3538782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404;p74">
            <a:extLst>
              <a:ext uri="{FF2B5EF4-FFF2-40B4-BE49-F238E27FC236}">
                <a16:creationId xmlns:a16="http://schemas.microsoft.com/office/drawing/2014/main" id="{2F4A8BE3-74BE-AF98-BC2A-31A7419B9B6A}"/>
              </a:ext>
            </a:extLst>
          </p:cNvPr>
          <p:cNvSpPr txBox="1">
            <a:spLocks/>
          </p:cNvSpPr>
          <p:nvPr/>
        </p:nvSpPr>
        <p:spPr>
          <a:xfrm>
            <a:off x="3185191" y="2331720"/>
            <a:ext cx="257605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5"/>
                </a:solidFill>
              </a:rPr>
              <a:t>bilateral: 1-7 </a:t>
            </a:r>
            <a:r>
              <a:rPr lang="tr-TR" dirty="0" err="1">
                <a:solidFill>
                  <a:schemeClr val="accent5"/>
                </a:solidFill>
              </a:rPr>
              <a:t>months</a:t>
            </a:r>
            <a:endParaRPr lang="tr-TR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80D2AD67-D74B-D3C3-0944-1B0C90DFA7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67632" y="2945692"/>
                <a:ext cx="2493610" cy="83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9pPr>
              </a:lstStyle>
              <a:p>
                <a:pPr marL="0" lvl="0" indent="0"/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∆=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7.5D</a:t>
                </a:r>
              </a:p>
            </p:txBody>
          </p:sp>
        </mc:Choice>
        <mc:Fallback xmlns="">
          <p:sp>
            <p:nvSpPr>
              <p:cNvPr id="15" name="Google Shape;2406;p74">
                <a:extLst>
                  <a:ext uri="{FF2B5EF4-FFF2-40B4-BE49-F238E27FC236}">
                    <a16:creationId xmlns:a16="http://schemas.microsoft.com/office/drawing/2014/main" id="{80D2AD67-D74B-D3C3-0944-1B0C90DFA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632" y="2945692"/>
                <a:ext cx="2493610" cy="832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Google Shape;2419;p74">
            <a:extLst>
              <a:ext uri="{FF2B5EF4-FFF2-40B4-BE49-F238E27FC236}">
                <a16:creationId xmlns:a16="http://schemas.microsoft.com/office/drawing/2014/main" id="{F7934FD0-C390-2EAE-BAE6-D65710095569}"/>
              </a:ext>
            </a:extLst>
          </p:cNvPr>
          <p:cNvSpPr/>
          <p:nvPr/>
        </p:nvSpPr>
        <p:spPr>
          <a:xfrm>
            <a:off x="4382029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0;p74">
            <a:extLst>
              <a:ext uri="{FF2B5EF4-FFF2-40B4-BE49-F238E27FC236}">
                <a16:creationId xmlns:a16="http://schemas.microsoft.com/office/drawing/2014/main" id="{44ADA601-C86E-0719-6919-E43D8362B7C8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18" name="Google Shape;2401;p74">
              <a:extLst>
                <a:ext uri="{FF2B5EF4-FFF2-40B4-BE49-F238E27FC236}">
                  <a16:creationId xmlns:a16="http://schemas.microsoft.com/office/drawing/2014/main" id="{746DFBB7-2AED-8180-803A-8BA7B7AFFFDD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02;p74">
              <a:extLst>
                <a:ext uri="{FF2B5EF4-FFF2-40B4-BE49-F238E27FC236}">
                  <a16:creationId xmlns:a16="http://schemas.microsoft.com/office/drawing/2014/main" id="{A745C749-B04E-2C31-B0A0-1A85AEB54597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0" name="Google Shape;2403;p74">
            <a:extLst>
              <a:ext uri="{FF2B5EF4-FFF2-40B4-BE49-F238E27FC236}">
                <a16:creationId xmlns:a16="http://schemas.microsoft.com/office/drawing/2014/main" id="{85E5EC1B-CB6D-029D-4076-0D05D77F4BC9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420;p74">
            <a:extLst>
              <a:ext uri="{FF2B5EF4-FFF2-40B4-BE49-F238E27FC236}">
                <a16:creationId xmlns:a16="http://schemas.microsoft.com/office/drawing/2014/main" id="{A044717D-DB26-9554-0327-5BECA7ECF9B5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2" name="Google Shape;2421;p74">
              <a:extLst>
                <a:ext uri="{FF2B5EF4-FFF2-40B4-BE49-F238E27FC236}">
                  <a16:creationId xmlns:a16="http://schemas.microsoft.com/office/drawing/2014/main" id="{7B1564FF-0215-FA01-B9E2-E7C7E69F3512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22;p74">
              <a:extLst>
                <a:ext uri="{FF2B5EF4-FFF2-40B4-BE49-F238E27FC236}">
                  <a16:creationId xmlns:a16="http://schemas.microsoft.com/office/drawing/2014/main" id="{30E4C491-85F7-17B7-BE7C-6F40B4D1FAD6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23;p74">
              <a:extLst>
                <a:ext uri="{FF2B5EF4-FFF2-40B4-BE49-F238E27FC236}">
                  <a16:creationId xmlns:a16="http://schemas.microsoft.com/office/drawing/2014/main" id="{F0778F2F-53E5-F972-8DFF-D7DE8FE88C3F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Google Shape;2409;p74">
                <a:extLst>
                  <a:ext uri="{FF2B5EF4-FFF2-40B4-BE49-F238E27FC236}">
                    <a16:creationId xmlns:a16="http://schemas.microsoft.com/office/drawing/2014/main" id="{42507BC4-B717-4B13-FFC2-D6FECF89E5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2547" y="2980361"/>
                <a:ext cx="3647767" cy="3802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vo"/>
                  <a:buNone/>
                  <a:defRPr sz="1400" b="0" i="0" u="none" strike="noStrike" cap="none">
                    <a:solidFill>
                      <a:schemeClr val="dk2"/>
                    </a:solidFill>
                    <a:latin typeface="Arvo"/>
                    <a:ea typeface="Arvo"/>
                    <a:cs typeface="Arvo"/>
                    <a:sym typeface="Arvo"/>
                  </a:defRPr>
                </a:lvl9pPr>
              </a:lstStyle>
              <a:p>
                <a:pPr marL="0" indent="0"/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1.94D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5" name="Google Shape;2409;p74">
                <a:extLst>
                  <a:ext uri="{FF2B5EF4-FFF2-40B4-BE49-F238E27FC236}">
                    <a16:creationId xmlns:a16="http://schemas.microsoft.com/office/drawing/2014/main" id="{42507BC4-B717-4B13-FFC2-D6FECF89E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547" y="2980361"/>
                <a:ext cx="3647767" cy="380202"/>
              </a:xfrm>
              <a:prstGeom prst="rect">
                <a:avLst/>
              </a:prstGeom>
              <a:blipFill>
                <a:blip r:embed="rId5"/>
                <a:stretch>
                  <a:fillRect b="-96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Google Shape;2410;p74">
            <a:extLst>
              <a:ext uri="{FF2B5EF4-FFF2-40B4-BE49-F238E27FC236}">
                <a16:creationId xmlns:a16="http://schemas.microsoft.com/office/drawing/2014/main" id="{F440A372-1420-3ADD-F976-110C9C038390}"/>
              </a:ext>
            </a:extLst>
          </p:cNvPr>
          <p:cNvSpPr txBox="1">
            <a:spLocks/>
          </p:cNvSpPr>
          <p:nvPr/>
        </p:nvSpPr>
        <p:spPr>
          <a:xfrm>
            <a:off x="5458694" y="2331720"/>
            <a:ext cx="3449334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2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bilateral: 7-24 </a:t>
            </a:r>
            <a:r>
              <a:rPr lang="tr-TR" dirty="0" err="1">
                <a:solidFill>
                  <a:schemeClr val="accent2">
                    <a:lumMod val="75000"/>
                  </a:schemeClr>
                </a:solidFill>
              </a:rPr>
              <a:t>months</a:t>
            </a:r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Metin kutusu 1">
                <a:extLst>
                  <a:ext uri="{FF2B5EF4-FFF2-40B4-BE49-F238E27FC236}">
                    <a16:creationId xmlns:a16="http://schemas.microsoft.com/office/drawing/2014/main" id="{842944B4-0D46-4C5D-ECB4-8CAC40AF9D08}"/>
                  </a:ext>
                </a:extLst>
              </p:cNvPr>
              <p:cNvSpPr txBox="1"/>
              <p:nvPr/>
            </p:nvSpPr>
            <p:spPr>
              <a:xfrm>
                <a:off x="142880" y="3559862"/>
                <a:ext cx="9163086" cy="307777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accent4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tr-TR" dirty="0">
                    <a:latin typeface="Barlow" pitchFamily="2" charset="0"/>
                  </a:rPr>
                  <a:t>greater </a:t>
                </a:r>
                <a:r>
                  <a:rPr lang="tr-TR" dirty="0" err="1">
                    <a:latin typeface="Barlow" pitchFamily="2" charset="0"/>
                  </a:rPr>
                  <a:t>magnitude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and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variability</a:t>
                </a:r>
                <a:r>
                  <a:rPr lang="tr-TR" dirty="0">
                    <a:latin typeface="Barlow" pitchFamily="2" charset="0"/>
                  </a:rPr>
                  <a:t> in </a:t>
                </a:r>
                <a:r>
                  <a:rPr lang="tr-TR" dirty="0" err="1">
                    <a:latin typeface="Barlow" pitchFamily="2" charset="0"/>
                  </a:rPr>
                  <a:t>refractive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change</a:t>
                </a:r>
                <a:r>
                  <a:rPr lang="tr-TR" dirty="0">
                    <a:latin typeface="Barlow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assoc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with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early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surgery</a:t>
                </a:r>
                <a:r>
                  <a:rPr lang="tr-TR" dirty="0">
                    <a:latin typeface="Barlow" pitchFamily="2" charset="0"/>
                  </a:rPr>
                  <a:t> (1-7 </a:t>
                </a:r>
                <a:r>
                  <a:rPr lang="tr-TR" dirty="0" err="1">
                    <a:latin typeface="Barlow" pitchFamily="2" charset="0"/>
                  </a:rPr>
                  <a:t>months</a:t>
                </a:r>
                <a:r>
                  <a:rPr lang="tr-TR" dirty="0">
                    <a:latin typeface="Barlow" pitchFamily="2" charset="0"/>
                  </a:rPr>
                  <a:t>) </a:t>
                </a:r>
                <a:r>
                  <a:rPr lang="tr-TR" dirty="0" err="1">
                    <a:latin typeface="Barlow" pitchFamily="2" charset="0"/>
                  </a:rPr>
                  <a:t>and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unilateral</a:t>
                </a:r>
                <a:r>
                  <a:rPr lang="tr-TR" dirty="0">
                    <a:latin typeface="Barlow" pitchFamily="2" charset="0"/>
                  </a:rPr>
                  <a:t> </a:t>
                </a:r>
                <a:r>
                  <a:rPr lang="tr-TR" dirty="0" err="1">
                    <a:latin typeface="Barlow" pitchFamily="2" charset="0"/>
                  </a:rPr>
                  <a:t>cataract</a:t>
                </a:r>
                <a:endParaRPr lang="tr-TR" dirty="0"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" name="Metin kutusu 1">
                <a:extLst>
                  <a:ext uri="{FF2B5EF4-FFF2-40B4-BE49-F238E27FC236}">
                    <a16:creationId xmlns:a16="http://schemas.microsoft.com/office/drawing/2014/main" id="{842944B4-0D46-4C5D-ECB4-8CAC40AF9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80" y="3559862"/>
                <a:ext cx="9163086" cy="307777"/>
              </a:xfrm>
              <a:prstGeom prst="rect">
                <a:avLst/>
              </a:prstGeom>
              <a:blipFill>
                <a:blip r:embed="rId6"/>
                <a:stretch>
                  <a:fillRect b="-14286"/>
                </a:stretch>
              </a:blipFill>
              <a:ln w="38100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Google Shape;2406;p74">
            <a:extLst>
              <a:ext uri="{FF2B5EF4-FFF2-40B4-BE49-F238E27FC236}">
                <a16:creationId xmlns:a16="http://schemas.microsoft.com/office/drawing/2014/main" id="{E62ABE8C-FED2-F5FF-6A43-CC4A78035463}"/>
              </a:ext>
            </a:extLst>
          </p:cNvPr>
          <p:cNvSpPr txBox="1">
            <a:spLocks/>
          </p:cNvSpPr>
          <p:nvPr/>
        </p:nvSpPr>
        <p:spPr>
          <a:xfrm>
            <a:off x="5736373" y="3015634"/>
            <a:ext cx="2493610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/>
            <a:endParaRPr lang="tr-TR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38EAE2-A73D-6937-9B97-6932131B20EF}"/>
              </a:ext>
            </a:extLst>
          </p:cNvPr>
          <p:cNvSpPr txBox="1"/>
          <p:nvPr/>
        </p:nvSpPr>
        <p:spPr>
          <a:xfrm>
            <a:off x="5661176" y="248465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arlow" pitchFamily="2" charset="7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5315376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429E0-CB36-B20B-2B94-6E1A540D9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Başlık 4">
                <a:extLst>
                  <a:ext uri="{FF2B5EF4-FFF2-40B4-BE49-F238E27FC236}">
                    <a16:creationId xmlns:a16="http://schemas.microsoft.com/office/drawing/2014/main" id="{AED0DA2F-4370-57C9-A46B-E0181CF18382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4093634" y="1564125"/>
                <a:ext cx="4264261" cy="1278204"/>
              </a:xfrm>
            </p:spPr>
            <p:txBody>
              <a:bodyPr/>
              <a:lstStyle/>
              <a:p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Early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surgery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best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–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after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4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wks</a:t>
                </a:r>
                <a:b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Posterior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capsulotomy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 ant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vit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always</a:t>
                </a:r>
                <a:b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aphakia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/CL </a:t>
                </a:r>
                <a14:m>
                  <m:oMath xmlns:m="http://schemas.openxmlformats.org/officeDocument/2006/math">
                    <m:r>
                      <a:rPr lang="tr-TR" sz="1600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IOL</m:t>
                    </m:r>
                  </m:oMath>
                </a14:m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fewer</a:t>
                </a:r>
                <a:r>
                  <a:rPr lang="tr-TR" sz="1600" dirty="0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tr-TR" sz="1600" dirty="0" err="1">
                    <a:solidFill>
                      <a:schemeClr val="bg1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AEs</a:t>
                </a:r>
                <a:endParaRPr lang="tr-TR" sz="1600" dirty="0">
                  <a:solidFill>
                    <a:schemeClr val="bg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Başlık 4">
                <a:extLst>
                  <a:ext uri="{FF2B5EF4-FFF2-40B4-BE49-F238E27FC236}">
                    <a16:creationId xmlns:a16="http://schemas.microsoft.com/office/drawing/2014/main" id="{AED0DA2F-4370-57C9-A46B-E0181CF183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093634" y="1564125"/>
                <a:ext cx="4264261" cy="1278204"/>
              </a:xfrm>
              <a:blipFill>
                <a:blip r:embed="rId3"/>
                <a:stretch>
                  <a:fillRect l="-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Başlık 5">
            <a:extLst>
              <a:ext uri="{FF2B5EF4-FFF2-40B4-BE49-F238E27FC236}">
                <a16:creationId xmlns:a16="http://schemas.microsoft.com/office/drawing/2014/main" id="{6EF8AC71-EF4D-B54F-7893-F8DFF99A1FC4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444969" y="2508476"/>
            <a:ext cx="2253706" cy="577800"/>
          </a:xfrm>
        </p:spPr>
        <p:txBody>
          <a:bodyPr/>
          <a:lstStyle/>
          <a:p>
            <a:r>
              <a:rPr lang="tr-TR" sz="2400" dirty="0" err="1">
                <a:solidFill>
                  <a:schemeClr val="tx2">
                    <a:lumMod val="75000"/>
                  </a:schemeClr>
                </a:solidFill>
              </a:rPr>
              <a:t>Infantile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sz="2400" dirty="0" err="1">
                <a:solidFill>
                  <a:schemeClr val="tx2">
                    <a:lumMod val="75000"/>
                  </a:schemeClr>
                </a:solidFill>
              </a:rPr>
              <a:t>cataract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 :</a:t>
            </a:r>
          </a:p>
        </p:txBody>
      </p:sp>
      <p:sp>
        <p:nvSpPr>
          <p:cNvPr id="7" name="Başlık 6">
            <a:extLst>
              <a:ext uri="{FF2B5EF4-FFF2-40B4-BE49-F238E27FC236}">
                <a16:creationId xmlns:a16="http://schemas.microsoft.com/office/drawing/2014/main" id="{67F967F4-EF45-12DB-1D60-2FA949F2ABF6}"/>
              </a:ext>
            </a:extLst>
          </p:cNvPr>
          <p:cNvSpPr>
            <a:spLocks noGrp="1"/>
          </p:cNvSpPr>
          <p:nvPr>
            <p:ph type="ctrTitle" idx="3"/>
          </p:nvPr>
        </p:nvSpPr>
        <p:spPr>
          <a:xfrm>
            <a:off x="4093634" y="2526984"/>
            <a:ext cx="4264261" cy="537638"/>
          </a:xfrm>
        </p:spPr>
        <p:txBody>
          <a:bodyPr/>
          <a:lstStyle/>
          <a:p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tr-TR" sz="16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Başlık 8">
            <a:extLst>
              <a:ext uri="{FF2B5EF4-FFF2-40B4-BE49-F238E27FC236}">
                <a16:creationId xmlns:a16="http://schemas.microsoft.com/office/drawing/2014/main" id="{0630283E-E8F8-32A3-2587-2E3BFFDE88BF}"/>
              </a:ext>
            </a:extLst>
          </p:cNvPr>
          <p:cNvSpPr>
            <a:spLocks noGrp="1"/>
          </p:cNvSpPr>
          <p:nvPr>
            <p:ph type="ctrTitle" idx="5"/>
          </p:nvPr>
        </p:nvSpPr>
        <p:spPr>
          <a:xfrm>
            <a:off x="4093634" y="3064622"/>
            <a:ext cx="4626474" cy="1125044"/>
          </a:xfrm>
        </p:spPr>
        <p:txBody>
          <a:bodyPr/>
          <a:lstStyle/>
          <a:p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adherence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PTO</a:t>
            </a:r>
            <a:b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’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PTO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binocular</a:t>
            </a:r>
            <a: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tr-TR" sz="16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sz="16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23106BF4-FF38-C5B7-CF65-71212A7039BA}"/>
              </a:ext>
            </a:extLst>
          </p:cNvPr>
          <p:cNvSpPr>
            <a:spLocks noGrp="1"/>
          </p:cNvSpPr>
          <p:nvPr>
            <p:ph type="ctrTitle" idx="7"/>
          </p:nvPr>
        </p:nvSpPr>
        <p:spPr>
          <a:xfrm>
            <a:off x="4093634" y="3925819"/>
            <a:ext cx="4191432" cy="263847"/>
          </a:xfrm>
        </p:spPr>
        <p:txBody>
          <a:bodyPr/>
          <a:lstStyle/>
          <a:p>
            <a:endParaRPr lang="tr-TR" sz="16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Başlık 12">
            <a:extLst>
              <a:ext uri="{FF2B5EF4-FFF2-40B4-BE49-F238E27FC236}">
                <a16:creationId xmlns:a16="http://schemas.microsoft.com/office/drawing/2014/main" id="{E998C800-F684-879D-74A6-D753A89F5135}"/>
              </a:ext>
            </a:extLst>
          </p:cNvPr>
          <p:cNvSpPr>
            <a:spLocks noGrp="1"/>
          </p:cNvSpPr>
          <p:nvPr>
            <p:ph type="ctrTitle" idx="9"/>
          </p:nvPr>
        </p:nvSpPr>
        <p:spPr>
          <a:xfrm>
            <a:off x="918709" y="676279"/>
            <a:ext cx="7141500" cy="577800"/>
          </a:xfrm>
        </p:spPr>
        <p:txBody>
          <a:bodyPr/>
          <a:lstStyle/>
          <a:p>
            <a:r>
              <a:rPr lang="tr-TR" dirty="0" err="1"/>
              <a:t>What</a:t>
            </a:r>
            <a:r>
              <a:rPr lang="tr-TR" dirty="0"/>
              <a:t> </a:t>
            </a:r>
            <a:r>
              <a:rPr lang="tr-TR" dirty="0" err="1"/>
              <a:t>did</a:t>
            </a:r>
            <a:r>
              <a:rPr lang="tr-TR" dirty="0"/>
              <a:t> </a:t>
            </a:r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learn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IATS?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457C90-6AA0-215D-41ED-F4708F200425}"/>
                  </a:ext>
                </a:extLst>
              </p:cNvPr>
              <p:cNvSpPr txBox="1"/>
              <p:nvPr/>
            </p:nvSpPr>
            <p:spPr>
              <a:xfrm>
                <a:off x="2571822" y="4319019"/>
                <a:ext cx="642034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Take Home:  Aphakia/CL </a:t>
                </a:r>
                <a14:m>
                  <m:oMath xmlns:m="http://schemas.openxmlformats.org/officeDocument/2006/math">
                    <m:r>
                      <a:rPr lang="tr-TR" sz="1800" b="0" i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IOL</m:t>
                    </m:r>
                    <m: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from</m:t>
                    </m:r>
                    <m: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 1−7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mo</m:t>
                    </m:r>
                    <m: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with</m:t>
                    </m:r>
                    <m: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fewer</m:t>
                    </m:r>
                    <m: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mbria Math" panose="02040503050406030204" pitchFamily="18" charset="0"/>
                      </a:rPr>
                      <m:t>AEs</m:t>
                    </m:r>
                  </m:oMath>
                </a14:m>
                <a:endParaRPr lang="en-US" sz="1800" b="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tr-TR" sz="1800" dirty="0" err="1">
                    <a:solidFill>
                      <a:schemeClr val="accent1">
                        <a:lumMod val="50000"/>
                      </a:schemeClr>
                    </a:solidFill>
                  </a:rPr>
                  <a:t>Discuss</a:t>
                </a:r>
                <a:r>
                  <a:rPr lang="tr-TR" sz="1800" dirty="0">
                    <a:solidFill>
                      <a:schemeClr val="accent1">
                        <a:lumMod val="50000"/>
                      </a:schemeClr>
                    </a:solidFill>
                  </a:rPr>
                  <a:t>: ‘IOL </a:t>
                </a:r>
                <a:r>
                  <a:rPr lang="tr-TR" sz="1800" dirty="0" err="1">
                    <a:solidFill>
                      <a:schemeClr val="accent1">
                        <a:lumMod val="50000"/>
                      </a:schemeClr>
                    </a:solidFill>
                  </a:rPr>
                  <a:t>now</a:t>
                </a:r>
                <a:r>
                  <a:rPr lang="tr-TR" sz="18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tr-TR" sz="1800" dirty="0" err="1">
                    <a:solidFill>
                      <a:schemeClr val="accent1">
                        <a:lumMod val="50000"/>
                      </a:schemeClr>
                    </a:solidFill>
                  </a:rPr>
                  <a:t>vs</a:t>
                </a:r>
                <a:r>
                  <a:rPr lang="tr-TR" sz="1800" dirty="0">
                    <a:solidFill>
                      <a:schemeClr val="accent1">
                        <a:lumMod val="50000"/>
                      </a:schemeClr>
                    </a:solidFill>
                  </a:rPr>
                  <a:t> IOL </a:t>
                </a:r>
                <a:r>
                  <a:rPr lang="tr-TR" sz="1800" dirty="0" err="1">
                    <a:solidFill>
                      <a:schemeClr val="accent1">
                        <a:lumMod val="50000"/>
                      </a:schemeClr>
                    </a:solidFill>
                  </a:rPr>
                  <a:t>later</a:t>
                </a:r>
                <a:r>
                  <a:rPr lang="tr-TR" sz="1800" dirty="0">
                    <a:solidFill>
                      <a:schemeClr val="accent1">
                        <a:lumMod val="50000"/>
                      </a:schemeClr>
                    </a:solidFill>
                  </a:rPr>
                  <a:t>’</a:t>
                </a:r>
                <a:br>
                  <a:rPr lang="tr-TR" sz="18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457C90-6AA0-215D-41ED-F4708F200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822" y="4319019"/>
                <a:ext cx="6420347" cy="954107"/>
              </a:xfrm>
              <a:prstGeom prst="rect">
                <a:avLst/>
              </a:prstGeom>
              <a:blipFill>
                <a:blip r:embed="rId4"/>
                <a:stretch>
                  <a:fillRect l="-791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97040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Başlık 4">
                <a:extLst>
                  <a:ext uri="{FF2B5EF4-FFF2-40B4-BE49-F238E27FC236}">
                    <a16:creationId xmlns:a16="http://schemas.microsoft.com/office/drawing/2014/main" id="{E913748F-8EF0-73A1-C205-FAB8E10A17A3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3981175" y="1963741"/>
                <a:ext cx="4975011" cy="1674629"/>
              </a:xfrm>
            </p:spPr>
            <p:txBody>
              <a:bodyPr/>
              <a:lstStyle/>
              <a:p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	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Good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Va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possible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: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aphakia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/CL </a:t>
                </a:r>
                <a14:m>
                  <m:oMath xmlns:m="http://schemas.openxmlformats.org/officeDocument/2006/math">
                    <m:r>
                      <a:rPr lang="tr-TR" sz="200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IOL</a:t>
                </a:r>
                <a:b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b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if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IOL : 	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Accurate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calculation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of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refractive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change</a:t>
                </a:r>
                <a:b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         	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possible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when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cataract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surg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- 7 mo-2 yo</a:t>
                </a:r>
                <a:b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	</a:t>
                </a:r>
                <a:b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	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Much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less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myopic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shift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better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able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to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plan 	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for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overcorrection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and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eye</a:t>
                </a:r>
                <a:r>
                  <a:rPr lang="tr-TR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tr-TR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growth</a:t>
                </a:r>
                <a:endParaRPr lang="tr-TR" sz="2000" dirty="0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Başlık 4">
                <a:extLst>
                  <a:ext uri="{FF2B5EF4-FFF2-40B4-BE49-F238E27FC236}">
                    <a16:creationId xmlns:a16="http://schemas.microsoft.com/office/drawing/2014/main" id="{E913748F-8EF0-73A1-C205-FAB8E10A17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981175" y="1963741"/>
                <a:ext cx="4975011" cy="1674629"/>
              </a:xfrm>
              <a:blipFill>
                <a:blip r:embed="rId3"/>
                <a:stretch>
                  <a:fillRect l="-1272" t="-9023" b="-9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Başlık 5">
            <a:extLst>
              <a:ext uri="{FF2B5EF4-FFF2-40B4-BE49-F238E27FC236}">
                <a16:creationId xmlns:a16="http://schemas.microsoft.com/office/drawing/2014/main" id="{B1F19228-CD7E-AF5D-BE3A-A101F3216787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327092" y="2458249"/>
            <a:ext cx="2364465" cy="577800"/>
          </a:xfrm>
        </p:spPr>
        <p:txBody>
          <a:bodyPr/>
          <a:lstStyle/>
          <a:p>
            <a:r>
              <a:rPr lang="tr-TR" sz="2400" dirty="0" err="1">
                <a:solidFill>
                  <a:schemeClr val="tx2">
                    <a:lumMod val="75000"/>
                  </a:schemeClr>
                </a:solidFill>
              </a:rPr>
              <a:t>Toddler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sz="2400" dirty="0" err="1">
                <a:solidFill>
                  <a:schemeClr val="tx2">
                    <a:lumMod val="75000"/>
                  </a:schemeClr>
                </a:solidFill>
              </a:rPr>
              <a:t>cataract</a:t>
            </a:r>
            <a:r>
              <a:rPr lang="tr-TR" sz="2400" dirty="0">
                <a:solidFill>
                  <a:schemeClr val="tx2">
                    <a:lumMod val="75000"/>
                  </a:schemeClr>
                </a:solidFill>
              </a:rPr>
              <a:t> :</a:t>
            </a:r>
          </a:p>
        </p:txBody>
      </p:sp>
      <p:sp>
        <p:nvSpPr>
          <p:cNvPr id="9" name="Başlık 8">
            <a:extLst>
              <a:ext uri="{FF2B5EF4-FFF2-40B4-BE49-F238E27FC236}">
                <a16:creationId xmlns:a16="http://schemas.microsoft.com/office/drawing/2014/main" id="{492FAD44-2059-E795-F0B8-DE7892B67E1E}"/>
              </a:ext>
            </a:extLst>
          </p:cNvPr>
          <p:cNvSpPr>
            <a:spLocks noGrp="1"/>
          </p:cNvSpPr>
          <p:nvPr>
            <p:ph type="ctrTitle" idx="5"/>
          </p:nvPr>
        </p:nvSpPr>
        <p:spPr>
          <a:xfrm>
            <a:off x="1906128" y="3530557"/>
            <a:ext cx="2075047" cy="577800"/>
          </a:xfrm>
        </p:spPr>
        <p:txBody>
          <a:bodyPr/>
          <a:lstStyle/>
          <a:p>
            <a:endParaRPr lang="tr-TR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90765584-A429-BF65-2132-12FC127E4302}"/>
              </a:ext>
            </a:extLst>
          </p:cNvPr>
          <p:cNvSpPr>
            <a:spLocks noGrp="1"/>
          </p:cNvSpPr>
          <p:nvPr>
            <p:ph type="ctrTitle" idx="7"/>
          </p:nvPr>
        </p:nvSpPr>
        <p:spPr>
          <a:xfrm>
            <a:off x="5257713" y="4600161"/>
            <a:ext cx="2232561" cy="577800"/>
          </a:xfrm>
        </p:spPr>
        <p:txBody>
          <a:bodyPr/>
          <a:lstStyle/>
          <a:p>
            <a:endParaRPr lang="tr-TR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3" name="Başlık 12">
            <a:extLst>
              <a:ext uri="{FF2B5EF4-FFF2-40B4-BE49-F238E27FC236}">
                <a16:creationId xmlns:a16="http://schemas.microsoft.com/office/drawing/2014/main" id="{2D11FD9C-EAD7-8D6F-1BDF-2779D85DA862}"/>
              </a:ext>
            </a:extLst>
          </p:cNvPr>
          <p:cNvSpPr>
            <a:spLocks noGrp="1"/>
          </p:cNvSpPr>
          <p:nvPr>
            <p:ph type="ctrTitle" idx="9"/>
          </p:nvPr>
        </p:nvSpPr>
        <p:spPr>
          <a:xfrm>
            <a:off x="910617" y="675002"/>
            <a:ext cx="7141500" cy="577800"/>
          </a:xfrm>
        </p:spPr>
        <p:txBody>
          <a:bodyPr/>
          <a:lstStyle/>
          <a:p>
            <a:r>
              <a:rPr lang="tr-TR" dirty="0" err="1"/>
              <a:t>What</a:t>
            </a:r>
            <a:r>
              <a:rPr lang="tr-TR" dirty="0"/>
              <a:t> </a:t>
            </a:r>
            <a:r>
              <a:rPr lang="tr-TR" dirty="0" err="1"/>
              <a:t>did</a:t>
            </a:r>
            <a:r>
              <a:rPr lang="tr-TR" dirty="0"/>
              <a:t> </a:t>
            </a:r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learn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TAPS ?</a:t>
            </a:r>
          </a:p>
        </p:txBody>
      </p:sp>
    </p:spTree>
    <p:extLst>
      <p:ext uri="{BB962C8B-B14F-4D97-AF65-F5344CB8AC3E}">
        <p14:creationId xmlns:p14="http://schemas.microsoft.com/office/powerpoint/2010/main" val="404793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elloggNigh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136" y="329145"/>
            <a:ext cx="6480184" cy="4373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857500" y="971551"/>
            <a:ext cx="32575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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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700" dirty="0">
                <a:solidFill>
                  <a:srgbClr val="F9DB53"/>
                </a:solidFill>
                <a:latin typeface="Arial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70944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6" name="Google Shape;2026;p55"/>
          <p:cNvSpPr txBox="1">
            <a:spLocks noGrp="1"/>
          </p:cNvSpPr>
          <p:nvPr>
            <p:ph type="ctrTitle" idx="3"/>
          </p:nvPr>
        </p:nvSpPr>
        <p:spPr>
          <a:xfrm>
            <a:off x="4572000" y="468450"/>
            <a:ext cx="3790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IATS</a:t>
            </a:r>
            <a:endParaRPr sz="4400" dirty="0"/>
          </a:p>
        </p:txBody>
      </p:sp>
      <p:sp>
        <p:nvSpPr>
          <p:cNvPr id="2028" name="Google Shape;2028;p55"/>
          <p:cNvSpPr txBox="1">
            <a:spLocks noGrp="1"/>
          </p:cNvSpPr>
          <p:nvPr>
            <p:ph type="title" idx="2"/>
          </p:nvPr>
        </p:nvSpPr>
        <p:spPr>
          <a:xfrm>
            <a:off x="813900" y="1424244"/>
            <a:ext cx="1161300" cy="94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029" name="Google Shape;2029;p55"/>
          <p:cNvSpPr txBox="1">
            <a:spLocks noGrp="1"/>
          </p:cNvSpPr>
          <p:nvPr>
            <p:ph type="subTitle" idx="1"/>
          </p:nvPr>
        </p:nvSpPr>
        <p:spPr>
          <a:xfrm>
            <a:off x="1530814" y="2166472"/>
            <a:ext cx="3399537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Randomized multicenter clinical trial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12 sites: 114 eyes</a:t>
            </a:r>
          </a:p>
        </p:txBody>
      </p:sp>
      <p:sp>
        <p:nvSpPr>
          <p:cNvPr id="2031" name="Google Shape;2031;p55"/>
          <p:cNvSpPr txBox="1">
            <a:spLocks noGrp="1"/>
          </p:cNvSpPr>
          <p:nvPr>
            <p:ph type="title" idx="5"/>
          </p:nvPr>
        </p:nvSpPr>
        <p:spPr>
          <a:xfrm>
            <a:off x="4672800" y="1424244"/>
            <a:ext cx="1161300" cy="94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032" name="Google Shape;2032;p55"/>
          <p:cNvSpPr txBox="1">
            <a:spLocks noGrp="1"/>
          </p:cNvSpPr>
          <p:nvPr>
            <p:ph type="subTitle" idx="6"/>
          </p:nvPr>
        </p:nvSpPr>
        <p:spPr>
          <a:xfrm>
            <a:off x="5834100" y="2166472"/>
            <a:ext cx="3145242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Enrollement</a:t>
            </a: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between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       (December 2004-January 2009)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endParaRPr dirty="0"/>
          </a:p>
        </p:txBody>
      </p:sp>
      <p:sp>
        <p:nvSpPr>
          <p:cNvPr id="2034" name="Google Shape;2034;p55"/>
          <p:cNvSpPr txBox="1">
            <a:spLocks noGrp="1"/>
          </p:cNvSpPr>
          <p:nvPr>
            <p:ph type="title" idx="8"/>
          </p:nvPr>
        </p:nvSpPr>
        <p:spPr>
          <a:xfrm>
            <a:off x="813900" y="3168483"/>
            <a:ext cx="1161300" cy="94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035" name="Google Shape;2035;p55"/>
          <p:cNvSpPr txBox="1">
            <a:spLocks noGrp="1"/>
          </p:cNvSpPr>
          <p:nvPr>
            <p:ph type="subTitle" idx="9"/>
          </p:nvPr>
        </p:nvSpPr>
        <p:spPr>
          <a:xfrm>
            <a:off x="1530814" y="3900350"/>
            <a:ext cx="3141986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Inclusion/exclusion criteria</a:t>
            </a:r>
            <a:endParaRPr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037" name="Google Shape;2037;p55"/>
          <p:cNvSpPr txBox="1">
            <a:spLocks noGrp="1"/>
          </p:cNvSpPr>
          <p:nvPr>
            <p:ph type="title" idx="14"/>
          </p:nvPr>
        </p:nvSpPr>
        <p:spPr>
          <a:xfrm>
            <a:off x="4672800" y="3168483"/>
            <a:ext cx="1161300" cy="94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038" name="Google Shape;2038;p55"/>
          <p:cNvSpPr txBox="1">
            <a:spLocks noGrp="1"/>
          </p:cNvSpPr>
          <p:nvPr>
            <p:ph type="subTitle" idx="15"/>
          </p:nvPr>
        </p:nvSpPr>
        <p:spPr>
          <a:xfrm>
            <a:off x="5834100" y="3894981"/>
            <a:ext cx="26241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S</a:t>
            </a:r>
            <a:r>
              <a:rPr lang="en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urgery</a:t>
            </a: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28 days- 210 days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CL vs IOL</a:t>
            </a:r>
            <a:endParaRPr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Google Shape;2093;p58"/>
          <p:cNvSpPr txBox="1">
            <a:spLocks noGrp="1"/>
          </p:cNvSpPr>
          <p:nvPr>
            <p:ph type="title"/>
          </p:nvPr>
        </p:nvSpPr>
        <p:spPr>
          <a:xfrm>
            <a:off x="5180402" y="1181039"/>
            <a:ext cx="32919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bg2"/>
                </a:solidFill>
              </a:rPr>
              <a:t>Inclusion Criteria</a:t>
            </a:r>
            <a:endParaRPr sz="4000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94" name="Google Shape;2094;p58"/>
              <p:cNvSpPr txBox="1">
                <a:spLocks noGrp="1"/>
              </p:cNvSpPr>
              <p:nvPr>
                <p:ph type="subTitle" idx="1"/>
              </p:nvPr>
            </p:nvSpPr>
            <p:spPr>
              <a:xfrm>
                <a:off x="1598609" y="1894138"/>
                <a:ext cx="5946782" cy="1426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Visually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significant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congenital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cataract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𝑐𝑒𝑛𝑡𝑟𝑎𝑙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𝑜𝑝𝑎𝑐𝑖𝑡𝑦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Age at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surgery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: 28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days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▶︎ 7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months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41 post-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conceptional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weeks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Written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informed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consent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for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randomization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when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eligible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endParaRPr dirty="0"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094" name="Google Shape;2094;p5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98609" y="1894138"/>
                <a:ext cx="5946782" cy="1426200"/>
              </a:xfrm>
              <a:prstGeom prst="rect">
                <a:avLst/>
              </a:prstGeom>
              <a:blipFill>
                <a:blip r:embed="rId3"/>
                <a:stretch>
                  <a:fillRect l="-213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95" name="Google Shape;2095;p58"/>
          <p:cNvCxnSpPr/>
          <p:nvPr/>
        </p:nvCxnSpPr>
        <p:spPr>
          <a:xfrm>
            <a:off x="5123700" y="2607238"/>
            <a:ext cx="40203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Metin kutusu 1">
            <a:extLst>
              <a:ext uri="{FF2B5EF4-FFF2-40B4-BE49-F238E27FC236}">
                <a16:creationId xmlns:a16="http://schemas.microsoft.com/office/drawing/2014/main" id="{4F8ACE02-6E4C-A149-A498-D84ADFCF1412}"/>
              </a:ext>
            </a:extLst>
          </p:cNvPr>
          <p:cNvSpPr txBox="1"/>
          <p:nvPr/>
        </p:nvSpPr>
        <p:spPr>
          <a:xfrm>
            <a:off x="235974" y="4699820"/>
            <a:ext cx="64652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Design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Measures</a:t>
            </a:r>
            <a:r>
              <a:rPr lang="tr-TR" sz="900" dirty="0">
                <a:latin typeface="Barlow" pitchFamily="2" charset="0"/>
              </a:rPr>
              <a:t> at </a:t>
            </a:r>
            <a:r>
              <a:rPr lang="tr-TR" sz="900" dirty="0" err="1">
                <a:latin typeface="Barlow" pitchFamily="2" charset="0"/>
              </a:rPr>
              <a:t>Enrollment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Arch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2010; 128:21-7.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2">
          <a:extLst>
            <a:ext uri="{FF2B5EF4-FFF2-40B4-BE49-F238E27FC236}">
              <a16:creationId xmlns:a16="http://schemas.microsoft.com/office/drawing/2014/main" id="{568E44F1-AF5D-9F22-5794-38D007F7F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Google Shape;2093;p58">
            <a:extLst>
              <a:ext uri="{FF2B5EF4-FFF2-40B4-BE49-F238E27FC236}">
                <a16:creationId xmlns:a16="http://schemas.microsoft.com/office/drawing/2014/main" id="{A30E57C9-EE36-2634-B63E-A2C5714A15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08107" y="1292290"/>
            <a:ext cx="443808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3"/>
                </a:solidFill>
              </a:rPr>
              <a:t>Exclusion Criteria</a:t>
            </a:r>
            <a:endParaRPr sz="4000"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94" name="Google Shape;2094;p58">
                <a:extLst>
                  <a:ext uri="{FF2B5EF4-FFF2-40B4-BE49-F238E27FC236}">
                    <a16:creationId xmlns:a16="http://schemas.microsoft.com/office/drawing/2014/main" id="{9BEE7BEC-9D65-3A6E-38AA-C79EA2E9E7F4}"/>
                  </a:ext>
                </a:extLst>
              </p:cNvPr>
              <p:cNvSpPr txBox="1">
                <a:spLocks noGrp="1"/>
              </p:cNvSpPr>
              <p:nvPr>
                <p:ph type="subTitle" idx="1"/>
              </p:nvPr>
            </p:nvSpPr>
            <p:spPr>
              <a:xfrm>
                <a:off x="1208176" y="978828"/>
                <a:ext cx="6579705" cy="14262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Corneal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diameter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&lt; 9 mm</a:t>
                </a: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IOP</a:t>
                </a:r>
                <a14:m>
                  <m:oMath xmlns:m="http://schemas.openxmlformats.org/officeDocument/2006/math">
                    <m:r>
                      <a:rPr lang="tr-TR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25 mmHg</a:t>
                </a: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dirty="0"/>
                  <a:t>Persistent fetal vasculature (PFV) causing stretching of the ciliary processes or a tractional detachment of the retina.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Uveitis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Retinal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disease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/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optic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nerve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disease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Previous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ocular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surgery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Fellow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eye’s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limited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visual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potential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Medical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condition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impairing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visual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acuity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testing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at 12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months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or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4 ½ of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age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Irregular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follow-ups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ü"/>
                </a:pPr>
                <a:endParaRPr dirty="0"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094" name="Google Shape;2094;p58">
                <a:extLst>
                  <a:ext uri="{FF2B5EF4-FFF2-40B4-BE49-F238E27FC236}">
                    <a16:creationId xmlns:a16="http://schemas.microsoft.com/office/drawing/2014/main" id="{9BEE7BEC-9D65-3A6E-38AA-C79EA2E9E7F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208176" y="978828"/>
                <a:ext cx="6579705" cy="1426200"/>
              </a:xfrm>
              <a:prstGeom prst="rect">
                <a:avLst/>
              </a:prstGeom>
              <a:blipFill>
                <a:blip r:embed="rId3"/>
                <a:stretch>
                  <a:fillRect l="-193" b="-157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95" name="Google Shape;2095;p58">
            <a:extLst>
              <a:ext uri="{FF2B5EF4-FFF2-40B4-BE49-F238E27FC236}">
                <a16:creationId xmlns:a16="http://schemas.microsoft.com/office/drawing/2014/main" id="{C025E332-FA0F-0FD4-4F36-250EBD9131BF}"/>
              </a:ext>
            </a:extLst>
          </p:cNvPr>
          <p:cNvCxnSpPr/>
          <p:nvPr/>
        </p:nvCxnSpPr>
        <p:spPr>
          <a:xfrm>
            <a:off x="5123700" y="2607238"/>
            <a:ext cx="40203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Metin kutusu 1">
            <a:extLst>
              <a:ext uri="{FF2B5EF4-FFF2-40B4-BE49-F238E27FC236}">
                <a16:creationId xmlns:a16="http://schemas.microsoft.com/office/drawing/2014/main" id="{CB5DA3D1-5D61-0950-59EB-A6116B34AAC9}"/>
              </a:ext>
            </a:extLst>
          </p:cNvPr>
          <p:cNvSpPr txBox="1"/>
          <p:nvPr/>
        </p:nvSpPr>
        <p:spPr>
          <a:xfrm>
            <a:off x="155139" y="4846777"/>
            <a:ext cx="64956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Design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Measures</a:t>
            </a:r>
            <a:r>
              <a:rPr lang="tr-TR" sz="900" dirty="0">
                <a:latin typeface="Barlow" pitchFamily="2" charset="0"/>
              </a:rPr>
              <a:t> at </a:t>
            </a:r>
            <a:r>
              <a:rPr lang="tr-TR" sz="900" dirty="0" err="1">
                <a:latin typeface="Barlow" pitchFamily="2" charset="0"/>
              </a:rPr>
              <a:t>Enrollment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Arch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2010; 128:21-7. </a:t>
            </a:r>
          </a:p>
        </p:txBody>
      </p:sp>
    </p:spTree>
    <p:extLst>
      <p:ext uri="{BB962C8B-B14F-4D97-AF65-F5344CB8AC3E}">
        <p14:creationId xmlns:p14="http://schemas.microsoft.com/office/powerpoint/2010/main" val="72615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6">
          <a:extLst>
            <a:ext uri="{FF2B5EF4-FFF2-40B4-BE49-F238E27FC236}">
              <a16:creationId xmlns:a16="http://schemas.microsoft.com/office/drawing/2014/main" id="{8C8A65D2-27F3-7FEC-8C2E-66E67F360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7" name="Google Shape;2147;p66">
            <a:extLst>
              <a:ext uri="{FF2B5EF4-FFF2-40B4-BE49-F238E27FC236}">
                <a16:creationId xmlns:a16="http://schemas.microsoft.com/office/drawing/2014/main" id="{F2687256-3698-8A6C-25B1-505ED7296EF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3"/>
                </a:solidFill>
              </a:rPr>
              <a:t>IATS: Design and Clinical Measures at Enrollment</a:t>
            </a:r>
            <a:endParaRPr sz="3200" dirty="0">
              <a:solidFill>
                <a:schemeClr val="accent3"/>
              </a:solidFill>
            </a:endParaRPr>
          </a:p>
        </p:txBody>
      </p:sp>
      <p:grpSp>
        <p:nvGrpSpPr>
          <p:cNvPr id="2148" name="Google Shape;2148;p66">
            <a:extLst>
              <a:ext uri="{FF2B5EF4-FFF2-40B4-BE49-F238E27FC236}">
                <a16:creationId xmlns:a16="http://schemas.microsoft.com/office/drawing/2014/main" id="{564CEED0-A2A0-1C9A-3702-71A1793AECB8}"/>
              </a:ext>
            </a:extLst>
          </p:cNvPr>
          <p:cNvGrpSpPr/>
          <p:nvPr/>
        </p:nvGrpSpPr>
        <p:grpSpPr>
          <a:xfrm>
            <a:off x="1526850" y="1511875"/>
            <a:ext cx="980695" cy="982361"/>
            <a:chOff x="917250" y="2165250"/>
            <a:chExt cx="980695" cy="982361"/>
          </a:xfrm>
        </p:grpSpPr>
        <p:sp>
          <p:nvSpPr>
            <p:cNvPr id="2149" name="Google Shape;2149;p66">
              <a:extLst>
                <a:ext uri="{FF2B5EF4-FFF2-40B4-BE49-F238E27FC236}">
                  <a16:creationId xmlns:a16="http://schemas.microsoft.com/office/drawing/2014/main" id="{1E951F88-F48C-BFC7-383F-A5B4C909A5B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66">
              <a:extLst>
                <a:ext uri="{FF2B5EF4-FFF2-40B4-BE49-F238E27FC236}">
                  <a16:creationId xmlns:a16="http://schemas.microsoft.com/office/drawing/2014/main" id="{EDF07561-4616-B8E3-93E0-8CBB8638886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1" name="Google Shape;2151;p66">
            <a:extLst>
              <a:ext uri="{FF2B5EF4-FFF2-40B4-BE49-F238E27FC236}">
                <a16:creationId xmlns:a16="http://schemas.microsoft.com/office/drawing/2014/main" id="{052BB25D-C632-FF77-2519-16DFC27CCED7}"/>
              </a:ext>
            </a:extLst>
          </p:cNvPr>
          <p:cNvGrpSpPr/>
          <p:nvPr/>
        </p:nvGrpSpPr>
        <p:grpSpPr>
          <a:xfrm>
            <a:off x="1841620" y="1832680"/>
            <a:ext cx="351155" cy="340753"/>
            <a:chOff x="-59481900" y="2290800"/>
            <a:chExt cx="319000" cy="309550"/>
          </a:xfrm>
        </p:grpSpPr>
        <p:sp>
          <p:nvSpPr>
            <p:cNvPr id="2152" name="Google Shape;2152;p66">
              <a:extLst>
                <a:ext uri="{FF2B5EF4-FFF2-40B4-BE49-F238E27FC236}">
                  <a16:creationId xmlns:a16="http://schemas.microsoft.com/office/drawing/2014/main" id="{A9701678-05CA-B81D-4C8F-D57500B12DE6}"/>
                </a:ext>
              </a:extLst>
            </p:cNvPr>
            <p:cNvSpPr/>
            <p:nvPr/>
          </p:nvSpPr>
          <p:spPr>
            <a:xfrm>
              <a:off x="-59481900" y="2290800"/>
              <a:ext cx="319000" cy="309550"/>
            </a:xfrm>
            <a:custGeom>
              <a:avLst/>
              <a:gdLst/>
              <a:ahLst/>
              <a:cxnLst/>
              <a:rect l="l" t="t" r="r" b="b"/>
              <a:pathLst>
                <a:path w="12760" h="12382" extrusionOk="0">
                  <a:moveTo>
                    <a:pt x="6427" y="851"/>
                  </a:moveTo>
                  <a:cubicBezTo>
                    <a:pt x="6900" y="851"/>
                    <a:pt x="7247" y="1197"/>
                    <a:pt x="7247" y="1670"/>
                  </a:cubicBezTo>
                  <a:lnTo>
                    <a:pt x="7247" y="4159"/>
                  </a:lnTo>
                  <a:lnTo>
                    <a:pt x="5608" y="4159"/>
                  </a:lnTo>
                  <a:lnTo>
                    <a:pt x="5608" y="1670"/>
                  </a:lnTo>
                  <a:cubicBezTo>
                    <a:pt x="5608" y="1197"/>
                    <a:pt x="5955" y="851"/>
                    <a:pt x="6427" y="851"/>
                  </a:cubicBezTo>
                  <a:close/>
                  <a:moveTo>
                    <a:pt x="11594" y="3308"/>
                  </a:moveTo>
                  <a:cubicBezTo>
                    <a:pt x="11846" y="3308"/>
                    <a:pt x="12004" y="3529"/>
                    <a:pt x="12004" y="3749"/>
                  </a:cubicBezTo>
                  <a:lnTo>
                    <a:pt x="12004" y="11185"/>
                  </a:lnTo>
                  <a:lnTo>
                    <a:pt x="11941" y="11185"/>
                  </a:lnTo>
                  <a:cubicBezTo>
                    <a:pt x="11941" y="11437"/>
                    <a:pt x="11752" y="11594"/>
                    <a:pt x="11563" y="11594"/>
                  </a:cubicBezTo>
                  <a:lnTo>
                    <a:pt x="1355" y="11594"/>
                  </a:lnTo>
                  <a:cubicBezTo>
                    <a:pt x="1103" y="11594"/>
                    <a:pt x="914" y="11405"/>
                    <a:pt x="914" y="11185"/>
                  </a:cubicBezTo>
                  <a:lnTo>
                    <a:pt x="914" y="3749"/>
                  </a:lnTo>
                  <a:cubicBezTo>
                    <a:pt x="914" y="3529"/>
                    <a:pt x="1103" y="3308"/>
                    <a:pt x="1355" y="3308"/>
                  </a:cubicBezTo>
                  <a:lnTo>
                    <a:pt x="4821" y="3308"/>
                  </a:lnTo>
                  <a:lnTo>
                    <a:pt x="4821" y="4568"/>
                  </a:lnTo>
                  <a:cubicBezTo>
                    <a:pt x="4821" y="4821"/>
                    <a:pt x="5010" y="5010"/>
                    <a:pt x="5199" y="5010"/>
                  </a:cubicBezTo>
                  <a:lnTo>
                    <a:pt x="7688" y="5010"/>
                  </a:lnTo>
                  <a:cubicBezTo>
                    <a:pt x="7940" y="5010"/>
                    <a:pt x="8129" y="4821"/>
                    <a:pt x="8129" y="4568"/>
                  </a:cubicBezTo>
                  <a:lnTo>
                    <a:pt x="8129" y="3308"/>
                  </a:lnTo>
                  <a:close/>
                  <a:moveTo>
                    <a:pt x="6396" y="0"/>
                  </a:moveTo>
                  <a:cubicBezTo>
                    <a:pt x="5482" y="0"/>
                    <a:pt x="4726" y="756"/>
                    <a:pt x="4726" y="1670"/>
                  </a:cubicBezTo>
                  <a:lnTo>
                    <a:pt x="4726" y="2489"/>
                  </a:lnTo>
                  <a:lnTo>
                    <a:pt x="1261" y="2489"/>
                  </a:lnTo>
                  <a:cubicBezTo>
                    <a:pt x="599" y="2489"/>
                    <a:pt x="0" y="3056"/>
                    <a:pt x="0" y="3718"/>
                  </a:cubicBezTo>
                  <a:lnTo>
                    <a:pt x="0" y="11153"/>
                  </a:lnTo>
                  <a:cubicBezTo>
                    <a:pt x="0" y="11815"/>
                    <a:pt x="568" y="12382"/>
                    <a:pt x="1261" y="12382"/>
                  </a:cubicBezTo>
                  <a:lnTo>
                    <a:pt x="11468" y="12382"/>
                  </a:lnTo>
                  <a:cubicBezTo>
                    <a:pt x="12130" y="12382"/>
                    <a:pt x="12697" y="11815"/>
                    <a:pt x="12697" y="11153"/>
                  </a:cubicBezTo>
                  <a:lnTo>
                    <a:pt x="12697" y="3749"/>
                  </a:lnTo>
                  <a:cubicBezTo>
                    <a:pt x="12760" y="3025"/>
                    <a:pt x="12193" y="2489"/>
                    <a:pt x="11500" y="2489"/>
                  </a:cubicBezTo>
                  <a:lnTo>
                    <a:pt x="8034" y="2489"/>
                  </a:lnTo>
                  <a:lnTo>
                    <a:pt x="8034" y="1670"/>
                  </a:lnTo>
                  <a:cubicBezTo>
                    <a:pt x="8034" y="756"/>
                    <a:pt x="7310" y="0"/>
                    <a:pt x="63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66">
              <a:extLst>
                <a:ext uri="{FF2B5EF4-FFF2-40B4-BE49-F238E27FC236}">
                  <a16:creationId xmlns:a16="http://schemas.microsoft.com/office/drawing/2014/main" id="{036C6767-9D5D-EC88-ED73-5E6256B444D5}"/>
                </a:ext>
              </a:extLst>
            </p:cNvPr>
            <p:cNvSpPr/>
            <p:nvPr/>
          </p:nvSpPr>
          <p:spPr>
            <a:xfrm>
              <a:off x="-59287350" y="245620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93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30"/>
                    <a:pt x="3308" y="441"/>
                  </a:cubicBezTo>
                  <a:cubicBezTo>
                    <a:pt x="3340" y="221"/>
                    <a:pt x="3151" y="0"/>
                    <a:pt x="28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66">
              <a:extLst>
                <a:ext uri="{FF2B5EF4-FFF2-40B4-BE49-F238E27FC236}">
                  <a16:creationId xmlns:a16="http://schemas.microsoft.com/office/drawing/2014/main" id="{57B7EF45-3716-C12C-D290-A9A93445A766}"/>
                </a:ext>
              </a:extLst>
            </p:cNvPr>
            <p:cNvSpPr/>
            <p:nvPr/>
          </p:nvSpPr>
          <p:spPr>
            <a:xfrm>
              <a:off x="-59287350" y="249795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41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62"/>
                    <a:pt x="3308" y="441"/>
                  </a:cubicBezTo>
                  <a:cubicBezTo>
                    <a:pt x="3340" y="189"/>
                    <a:pt x="3151" y="0"/>
                    <a:pt x="28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66">
              <a:extLst>
                <a:ext uri="{FF2B5EF4-FFF2-40B4-BE49-F238E27FC236}">
                  <a16:creationId xmlns:a16="http://schemas.microsoft.com/office/drawing/2014/main" id="{D0DA2E6C-D01A-EF9B-C62C-524FC84987FC}"/>
                </a:ext>
              </a:extLst>
            </p:cNvPr>
            <p:cNvSpPr/>
            <p:nvPr/>
          </p:nvSpPr>
          <p:spPr>
            <a:xfrm>
              <a:off x="-59287350" y="2538900"/>
              <a:ext cx="82700" cy="22075"/>
            </a:xfrm>
            <a:custGeom>
              <a:avLst/>
              <a:gdLst/>
              <a:ahLst/>
              <a:cxnLst/>
              <a:rect l="l" t="t" r="r" b="b"/>
              <a:pathLst>
                <a:path w="3308" h="883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62"/>
                    <a:pt x="189" y="882"/>
                    <a:pt x="410" y="882"/>
                  </a:cubicBezTo>
                  <a:lnTo>
                    <a:pt x="2899" y="882"/>
                  </a:lnTo>
                  <a:cubicBezTo>
                    <a:pt x="3151" y="882"/>
                    <a:pt x="3308" y="662"/>
                    <a:pt x="3308" y="441"/>
                  </a:cubicBezTo>
                  <a:cubicBezTo>
                    <a:pt x="3308" y="221"/>
                    <a:pt x="3151" y="0"/>
                    <a:pt x="28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66">
              <a:extLst>
                <a:ext uri="{FF2B5EF4-FFF2-40B4-BE49-F238E27FC236}">
                  <a16:creationId xmlns:a16="http://schemas.microsoft.com/office/drawing/2014/main" id="{6223130D-5593-7447-157F-CA9C1CCE3163}"/>
                </a:ext>
              </a:extLst>
            </p:cNvPr>
            <p:cNvSpPr/>
            <p:nvPr/>
          </p:nvSpPr>
          <p:spPr>
            <a:xfrm>
              <a:off x="-59439375" y="2425425"/>
              <a:ext cx="125250" cy="134750"/>
            </a:xfrm>
            <a:custGeom>
              <a:avLst/>
              <a:gdLst/>
              <a:ahLst/>
              <a:cxnLst/>
              <a:rect l="l" t="t" r="r" b="b"/>
              <a:pathLst>
                <a:path w="5010" h="5390" extrusionOk="0">
                  <a:moveTo>
                    <a:pt x="2518" y="855"/>
                  </a:moveTo>
                  <a:cubicBezTo>
                    <a:pt x="2722" y="855"/>
                    <a:pt x="2928" y="925"/>
                    <a:pt x="3088" y="1074"/>
                  </a:cubicBezTo>
                  <a:cubicBezTo>
                    <a:pt x="3277" y="1294"/>
                    <a:pt x="3340" y="1609"/>
                    <a:pt x="3277" y="1924"/>
                  </a:cubicBezTo>
                  <a:cubicBezTo>
                    <a:pt x="3183" y="2176"/>
                    <a:pt x="2994" y="2428"/>
                    <a:pt x="2710" y="2460"/>
                  </a:cubicBezTo>
                  <a:cubicBezTo>
                    <a:pt x="2626" y="2485"/>
                    <a:pt x="2546" y="2497"/>
                    <a:pt x="2469" y="2497"/>
                  </a:cubicBezTo>
                  <a:cubicBezTo>
                    <a:pt x="2260" y="2497"/>
                    <a:pt x="2076" y="2409"/>
                    <a:pt x="1891" y="2271"/>
                  </a:cubicBezTo>
                  <a:cubicBezTo>
                    <a:pt x="1702" y="2019"/>
                    <a:pt x="1607" y="1704"/>
                    <a:pt x="1702" y="1452"/>
                  </a:cubicBezTo>
                  <a:cubicBezTo>
                    <a:pt x="1802" y="1070"/>
                    <a:pt x="2158" y="855"/>
                    <a:pt x="2518" y="855"/>
                  </a:cubicBezTo>
                  <a:close/>
                  <a:moveTo>
                    <a:pt x="2521" y="3342"/>
                  </a:moveTo>
                  <a:cubicBezTo>
                    <a:pt x="3309" y="3342"/>
                    <a:pt x="3939" y="3846"/>
                    <a:pt x="4159" y="4539"/>
                  </a:cubicBezTo>
                  <a:lnTo>
                    <a:pt x="914" y="4539"/>
                  </a:lnTo>
                  <a:cubicBezTo>
                    <a:pt x="1103" y="3846"/>
                    <a:pt x="1733" y="3342"/>
                    <a:pt x="2521" y="3342"/>
                  </a:cubicBezTo>
                  <a:close/>
                  <a:moveTo>
                    <a:pt x="2473" y="0"/>
                  </a:moveTo>
                  <a:cubicBezTo>
                    <a:pt x="1781" y="0"/>
                    <a:pt x="1110" y="436"/>
                    <a:pt x="914" y="1200"/>
                  </a:cubicBezTo>
                  <a:cubicBezTo>
                    <a:pt x="757" y="1798"/>
                    <a:pt x="914" y="2334"/>
                    <a:pt x="1292" y="2775"/>
                  </a:cubicBezTo>
                  <a:cubicBezTo>
                    <a:pt x="568" y="3216"/>
                    <a:pt x="1" y="4004"/>
                    <a:pt x="1" y="4949"/>
                  </a:cubicBezTo>
                  <a:cubicBezTo>
                    <a:pt x="1" y="5169"/>
                    <a:pt x="190" y="5390"/>
                    <a:pt x="410" y="5390"/>
                  </a:cubicBezTo>
                  <a:lnTo>
                    <a:pt x="4537" y="5390"/>
                  </a:lnTo>
                  <a:cubicBezTo>
                    <a:pt x="4758" y="5390"/>
                    <a:pt x="4978" y="5169"/>
                    <a:pt x="4978" y="4949"/>
                  </a:cubicBezTo>
                  <a:cubicBezTo>
                    <a:pt x="5010" y="4035"/>
                    <a:pt x="4506" y="3216"/>
                    <a:pt x="3718" y="2807"/>
                  </a:cubicBezTo>
                  <a:cubicBezTo>
                    <a:pt x="3907" y="2618"/>
                    <a:pt x="4033" y="2397"/>
                    <a:pt x="4096" y="2113"/>
                  </a:cubicBezTo>
                  <a:cubicBezTo>
                    <a:pt x="4254" y="1515"/>
                    <a:pt x="4096" y="916"/>
                    <a:pt x="3655" y="507"/>
                  </a:cubicBezTo>
                  <a:cubicBezTo>
                    <a:pt x="3322" y="161"/>
                    <a:pt x="2894" y="0"/>
                    <a:pt x="24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66">
              <a:extLst>
                <a:ext uri="{FF2B5EF4-FFF2-40B4-BE49-F238E27FC236}">
                  <a16:creationId xmlns:a16="http://schemas.microsoft.com/office/drawing/2014/main" id="{042F7345-EE4E-D48E-1338-DD291E6F7935}"/>
                </a:ext>
              </a:extLst>
            </p:cNvPr>
            <p:cNvSpPr/>
            <p:nvPr/>
          </p:nvSpPr>
          <p:spPr>
            <a:xfrm>
              <a:off x="-59327525" y="2325450"/>
              <a:ext cx="13400" cy="13425"/>
            </a:xfrm>
            <a:custGeom>
              <a:avLst/>
              <a:gdLst/>
              <a:ahLst/>
              <a:cxnLst/>
              <a:rect l="l" t="t" r="r" b="b"/>
              <a:pathLst>
                <a:path w="536" h="537" extrusionOk="0">
                  <a:moveTo>
                    <a:pt x="252" y="1"/>
                  </a:moveTo>
                  <a:cubicBezTo>
                    <a:pt x="95" y="1"/>
                    <a:pt x="0" y="127"/>
                    <a:pt x="0" y="284"/>
                  </a:cubicBezTo>
                  <a:cubicBezTo>
                    <a:pt x="0" y="442"/>
                    <a:pt x="95" y="536"/>
                    <a:pt x="252" y="536"/>
                  </a:cubicBezTo>
                  <a:cubicBezTo>
                    <a:pt x="410" y="536"/>
                    <a:pt x="536" y="442"/>
                    <a:pt x="536" y="284"/>
                  </a:cubicBezTo>
                  <a:cubicBezTo>
                    <a:pt x="536" y="127"/>
                    <a:pt x="410" y="1"/>
                    <a:pt x="2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8" name="Google Shape;2158;p66">
            <a:extLst>
              <a:ext uri="{FF2B5EF4-FFF2-40B4-BE49-F238E27FC236}">
                <a16:creationId xmlns:a16="http://schemas.microsoft.com/office/drawing/2014/main" id="{483170EF-E0B4-EE0D-B9BB-6B5E9AB5FCFF}"/>
              </a:ext>
            </a:extLst>
          </p:cNvPr>
          <p:cNvGrpSpPr/>
          <p:nvPr/>
        </p:nvGrpSpPr>
        <p:grpSpPr>
          <a:xfrm>
            <a:off x="1523988" y="3469200"/>
            <a:ext cx="980695" cy="982361"/>
            <a:chOff x="917250" y="2165250"/>
            <a:chExt cx="980695" cy="982361"/>
          </a:xfrm>
        </p:grpSpPr>
        <p:sp>
          <p:nvSpPr>
            <p:cNvPr id="2159" name="Google Shape;2159;p66">
              <a:extLst>
                <a:ext uri="{FF2B5EF4-FFF2-40B4-BE49-F238E27FC236}">
                  <a16:creationId xmlns:a16="http://schemas.microsoft.com/office/drawing/2014/main" id="{7C16AA61-85DA-757D-99BD-176AD8AECA6E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66">
              <a:extLst>
                <a:ext uri="{FF2B5EF4-FFF2-40B4-BE49-F238E27FC236}">
                  <a16:creationId xmlns:a16="http://schemas.microsoft.com/office/drawing/2014/main" id="{74F0778D-5740-EE25-878A-B9AFF204EDFE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62" name="Google Shape;2162;p66">
                <a:extLst>
                  <a:ext uri="{FF2B5EF4-FFF2-40B4-BE49-F238E27FC236}">
                    <a16:creationId xmlns:a16="http://schemas.microsoft.com/office/drawing/2014/main" id="{D3313940-78A2-F372-1557-87BF9A30EDA6}"/>
                  </a:ext>
                </a:extLst>
              </p:cNvPr>
              <p:cNvSpPr txBox="1">
                <a:spLocks noGrp="1"/>
              </p:cNvSpPr>
              <p:nvPr>
                <p:ph type="subTitle" idx="2"/>
              </p:nvPr>
            </p:nvSpPr>
            <p:spPr>
              <a:xfrm>
                <a:off x="3282700" y="1925451"/>
                <a:ext cx="4614000" cy="7110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Median </a:t>
                </a:r>
                <a:r>
                  <a:rPr lang="en-US" sz="1600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age</a:t>
                </a: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at </a:t>
                </a:r>
                <a:r>
                  <a:rPr lang="en-US" sz="1600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surgery</a:t>
                </a: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: 1.8 </a:t>
                </a:r>
                <a:r>
                  <a:rPr lang="en-US" sz="1600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months</a:t>
                </a:r>
                <a:endParaRPr lang="en-US" sz="1600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n= 50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► 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4-6 </a:t>
                </a:r>
                <a:r>
                  <a:rPr lang="en-US" sz="1600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weeks</a:t>
                </a: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of </a:t>
                </a:r>
                <a:r>
                  <a:rPr lang="en-US" sz="1600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age</a:t>
                </a: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</a:t>
                </a: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n= 32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► 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6 weeks - 3 months of age</a:t>
                </a: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n= 32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►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3- &lt;7 months of age</a:t>
                </a:r>
              </a:p>
            </p:txBody>
          </p:sp>
        </mc:Choice>
        <mc:Fallback>
          <p:sp>
            <p:nvSpPr>
              <p:cNvPr id="2162" name="Google Shape;2162;p66">
                <a:extLst>
                  <a:ext uri="{FF2B5EF4-FFF2-40B4-BE49-F238E27FC236}">
                    <a16:creationId xmlns:a16="http://schemas.microsoft.com/office/drawing/2014/main" id="{D3313940-78A2-F372-1557-87BF9A30EDA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2"/>
              </p:nvPr>
            </p:nvSpPr>
            <p:spPr>
              <a:xfrm>
                <a:off x="3282700" y="1925451"/>
                <a:ext cx="4614000" cy="711000"/>
              </a:xfrm>
              <a:prstGeom prst="rect">
                <a:avLst/>
              </a:prstGeom>
              <a:blipFill>
                <a:blip r:embed="rId3"/>
                <a:stretch>
                  <a:fillRect b="-64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6" name="Google Shape;2166;p66">
                <a:extLst>
                  <a:ext uri="{FF2B5EF4-FFF2-40B4-BE49-F238E27FC236}">
                    <a16:creationId xmlns:a16="http://schemas.microsoft.com/office/drawing/2014/main" id="{B84A0149-61D5-929D-3353-EE29E2CAE7B6}"/>
                  </a:ext>
                </a:extLst>
              </p:cNvPr>
              <p:cNvSpPr txBox="1">
                <a:spLocks noGrp="1"/>
              </p:cNvSpPr>
              <p:nvPr>
                <p:ph type="subTitle" idx="6"/>
              </p:nvPr>
            </p:nvSpPr>
            <p:spPr>
              <a:xfrm>
                <a:off x="3282700" y="3882776"/>
                <a:ext cx="4614000" cy="7110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pt-BR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n= 57 </a:t>
                </a:r>
                <a14:m>
                  <m:oMath xmlns:m="http://schemas.openxmlformats.org/officeDocument/2006/math">
                    <m:r>
                      <a:rPr lang="pt-BR" sz="1600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►</m:t>
                    </m:r>
                    <m:r>
                      <a:rPr lang="pt-BR" sz="1600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pt-BR" sz="1600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aphakia</m:t>
                    </m:r>
                    <m:r>
                      <a:rPr lang="pt-BR" sz="1600" b="0" i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pt-BR" sz="1600" b="0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pt-BR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n= 57 </a:t>
                </a:r>
                <a14:m>
                  <m:oMath xmlns:m="http://schemas.openxmlformats.org/officeDocument/2006/math">
                    <m:r>
                      <a:rPr lang="pt-BR" sz="1600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►</m:t>
                    </m:r>
                  </m:oMath>
                </a14:m>
                <a:r>
                  <a:rPr lang="pt-BR" sz="1600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IOL</a:t>
                </a:r>
                <a:endParaRPr lang="pt-B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</p:txBody>
          </p:sp>
        </mc:Choice>
        <mc:Fallback xmlns="">
          <p:sp>
            <p:nvSpPr>
              <p:cNvPr id="2166" name="Google Shape;2166;p66">
                <a:extLst>
                  <a:ext uri="{FF2B5EF4-FFF2-40B4-BE49-F238E27FC236}">
                    <a16:creationId xmlns:a16="http://schemas.microsoft.com/office/drawing/2014/main" id="{B84A0149-61D5-929D-3353-EE29E2CAE7B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6"/>
              </p:nvPr>
            </p:nvSpPr>
            <p:spPr>
              <a:xfrm>
                <a:off x="3282700" y="3882776"/>
                <a:ext cx="4614000" cy="711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69" name="Google Shape;2169;p66">
            <a:extLst>
              <a:ext uri="{FF2B5EF4-FFF2-40B4-BE49-F238E27FC236}">
                <a16:creationId xmlns:a16="http://schemas.microsoft.com/office/drawing/2014/main" id="{08E39E78-1EF0-6E87-CDC2-73485000D970}"/>
              </a:ext>
            </a:extLst>
          </p:cNvPr>
          <p:cNvCxnSpPr/>
          <p:nvPr/>
        </p:nvCxnSpPr>
        <p:spPr>
          <a:xfrm>
            <a:off x="3283675" y="1643850"/>
            <a:ext cx="4339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0" name="Google Shape;2170;p66">
            <a:extLst>
              <a:ext uri="{FF2B5EF4-FFF2-40B4-BE49-F238E27FC236}">
                <a16:creationId xmlns:a16="http://schemas.microsoft.com/office/drawing/2014/main" id="{06509AAA-841E-8F2A-6231-87D20D91BEF2}"/>
              </a:ext>
            </a:extLst>
          </p:cNvPr>
          <p:cNvCxnSpPr/>
          <p:nvPr/>
        </p:nvCxnSpPr>
        <p:spPr>
          <a:xfrm>
            <a:off x="3283675" y="3601175"/>
            <a:ext cx="4339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71" name="Google Shape;2171;p66">
            <a:extLst>
              <a:ext uri="{FF2B5EF4-FFF2-40B4-BE49-F238E27FC236}">
                <a16:creationId xmlns:a16="http://schemas.microsoft.com/office/drawing/2014/main" id="{285BAFBA-A067-964A-B13E-171D6FF51C3F}"/>
              </a:ext>
            </a:extLst>
          </p:cNvPr>
          <p:cNvGrpSpPr/>
          <p:nvPr/>
        </p:nvGrpSpPr>
        <p:grpSpPr>
          <a:xfrm>
            <a:off x="1848031" y="3791214"/>
            <a:ext cx="338321" cy="338321"/>
            <a:chOff x="3963575" y="2317575"/>
            <a:chExt cx="296175" cy="296175"/>
          </a:xfrm>
        </p:grpSpPr>
        <p:sp>
          <p:nvSpPr>
            <p:cNvPr id="2172" name="Google Shape;2172;p66">
              <a:extLst>
                <a:ext uri="{FF2B5EF4-FFF2-40B4-BE49-F238E27FC236}">
                  <a16:creationId xmlns:a16="http://schemas.microsoft.com/office/drawing/2014/main" id="{041C1D43-107A-9986-2B2A-57E88C48E59C}"/>
                </a:ext>
              </a:extLst>
            </p:cNvPr>
            <p:cNvSpPr/>
            <p:nvPr/>
          </p:nvSpPr>
          <p:spPr>
            <a:xfrm>
              <a:off x="3963575" y="2317575"/>
              <a:ext cx="296175" cy="296175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9483" y="1418"/>
                  </a:moveTo>
                  <a:cubicBezTo>
                    <a:pt x="9672" y="1418"/>
                    <a:pt x="9830" y="1576"/>
                    <a:pt x="9830" y="1765"/>
                  </a:cubicBezTo>
                  <a:lnTo>
                    <a:pt x="9830" y="2836"/>
                  </a:lnTo>
                  <a:lnTo>
                    <a:pt x="788" y="2836"/>
                  </a:lnTo>
                  <a:lnTo>
                    <a:pt x="788" y="1765"/>
                  </a:lnTo>
                  <a:lnTo>
                    <a:pt x="725" y="1765"/>
                  </a:lnTo>
                  <a:cubicBezTo>
                    <a:pt x="725" y="1576"/>
                    <a:pt x="883" y="1418"/>
                    <a:pt x="1072" y="1418"/>
                  </a:cubicBezTo>
                  <a:lnTo>
                    <a:pt x="1418" y="1418"/>
                  </a:lnTo>
                  <a:lnTo>
                    <a:pt x="1418" y="1765"/>
                  </a:lnTo>
                  <a:cubicBezTo>
                    <a:pt x="1418" y="1954"/>
                    <a:pt x="1576" y="2143"/>
                    <a:pt x="1765" y="2143"/>
                  </a:cubicBezTo>
                  <a:cubicBezTo>
                    <a:pt x="1954" y="2143"/>
                    <a:pt x="2111" y="1954"/>
                    <a:pt x="2111" y="1765"/>
                  </a:cubicBezTo>
                  <a:lnTo>
                    <a:pt x="2111" y="1418"/>
                  </a:lnTo>
                  <a:lnTo>
                    <a:pt x="3498" y="1418"/>
                  </a:lnTo>
                  <a:lnTo>
                    <a:pt x="3498" y="1765"/>
                  </a:lnTo>
                  <a:cubicBezTo>
                    <a:pt x="3498" y="1954"/>
                    <a:pt x="3655" y="2143"/>
                    <a:pt x="3844" y="2143"/>
                  </a:cubicBezTo>
                  <a:cubicBezTo>
                    <a:pt x="4065" y="2143"/>
                    <a:pt x="4222" y="1954"/>
                    <a:pt x="4222" y="1765"/>
                  </a:cubicBezTo>
                  <a:lnTo>
                    <a:pt x="4222" y="1418"/>
                  </a:lnTo>
                  <a:lnTo>
                    <a:pt x="6333" y="1418"/>
                  </a:lnTo>
                  <a:lnTo>
                    <a:pt x="6333" y="1765"/>
                  </a:lnTo>
                  <a:cubicBezTo>
                    <a:pt x="6333" y="1954"/>
                    <a:pt x="6490" y="2143"/>
                    <a:pt x="6680" y="2143"/>
                  </a:cubicBezTo>
                  <a:cubicBezTo>
                    <a:pt x="6900" y="2143"/>
                    <a:pt x="7058" y="1954"/>
                    <a:pt x="7058" y="1765"/>
                  </a:cubicBezTo>
                  <a:lnTo>
                    <a:pt x="7058" y="1418"/>
                  </a:lnTo>
                  <a:lnTo>
                    <a:pt x="8412" y="1418"/>
                  </a:lnTo>
                  <a:lnTo>
                    <a:pt x="8412" y="1765"/>
                  </a:lnTo>
                  <a:cubicBezTo>
                    <a:pt x="8412" y="1954"/>
                    <a:pt x="8570" y="2143"/>
                    <a:pt x="8790" y="2143"/>
                  </a:cubicBezTo>
                  <a:cubicBezTo>
                    <a:pt x="8979" y="2143"/>
                    <a:pt x="9137" y="1954"/>
                    <a:pt x="9137" y="1765"/>
                  </a:cubicBezTo>
                  <a:lnTo>
                    <a:pt x="9137" y="1418"/>
                  </a:lnTo>
                  <a:close/>
                  <a:moveTo>
                    <a:pt x="9767" y="3497"/>
                  </a:moveTo>
                  <a:lnTo>
                    <a:pt x="9767" y="7026"/>
                  </a:lnTo>
                  <a:cubicBezTo>
                    <a:pt x="9641" y="7026"/>
                    <a:pt x="9546" y="6963"/>
                    <a:pt x="9420" y="6963"/>
                  </a:cubicBezTo>
                  <a:cubicBezTo>
                    <a:pt x="8066" y="6963"/>
                    <a:pt x="6963" y="8066"/>
                    <a:pt x="6963" y="9420"/>
                  </a:cubicBezTo>
                  <a:cubicBezTo>
                    <a:pt x="6963" y="9546"/>
                    <a:pt x="6963" y="9641"/>
                    <a:pt x="7026" y="9767"/>
                  </a:cubicBezTo>
                  <a:lnTo>
                    <a:pt x="1040" y="9767"/>
                  </a:lnTo>
                  <a:cubicBezTo>
                    <a:pt x="820" y="9767"/>
                    <a:pt x="662" y="9609"/>
                    <a:pt x="662" y="9420"/>
                  </a:cubicBezTo>
                  <a:lnTo>
                    <a:pt x="662" y="3497"/>
                  </a:lnTo>
                  <a:close/>
                  <a:moveTo>
                    <a:pt x="9420" y="7688"/>
                  </a:moveTo>
                  <a:cubicBezTo>
                    <a:pt x="10366" y="7688"/>
                    <a:pt x="11153" y="8475"/>
                    <a:pt x="11153" y="9420"/>
                  </a:cubicBezTo>
                  <a:cubicBezTo>
                    <a:pt x="11153" y="10397"/>
                    <a:pt x="10366" y="11185"/>
                    <a:pt x="9420" y="11185"/>
                  </a:cubicBezTo>
                  <a:cubicBezTo>
                    <a:pt x="8475" y="11185"/>
                    <a:pt x="7688" y="10397"/>
                    <a:pt x="7688" y="9420"/>
                  </a:cubicBezTo>
                  <a:cubicBezTo>
                    <a:pt x="7688" y="8475"/>
                    <a:pt x="8475" y="7688"/>
                    <a:pt x="9420" y="7688"/>
                  </a:cubicBezTo>
                  <a:close/>
                  <a:moveTo>
                    <a:pt x="1733" y="0"/>
                  </a:moveTo>
                  <a:cubicBezTo>
                    <a:pt x="1544" y="0"/>
                    <a:pt x="1387" y="158"/>
                    <a:pt x="1387" y="347"/>
                  </a:cubicBezTo>
                  <a:lnTo>
                    <a:pt x="1387" y="725"/>
                  </a:lnTo>
                  <a:lnTo>
                    <a:pt x="1040" y="725"/>
                  </a:lnTo>
                  <a:cubicBezTo>
                    <a:pt x="442" y="725"/>
                    <a:pt x="0" y="1166"/>
                    <a:pt x="0" y="1733"/>
                  </a:cubicBezTo>
                  <a:lnTo>
                    <a:pt x="0" y="9389"/>
                  </a:lnTo>
                  <a:cubicBezTo>
                    <a:pt x="0" y="9956"/>
                    <a:pt x="473" y="10429"/>
                    <a:pt x="1040" y="10429"/>
                  </a:cubicBezTo>
                  <a:lnTo>
                    <a:pt x="7215" y="10429"/>
                  </a:lnTo>
                  <a:cubicBezTo>
                    <a:pt x="7593" y="11279"/>
                    <a:pt x="8444" y="11846"/>
                    <a:pt x="9420" y="11846"/>
                  </a:cubicBezTo>
                  <a:cubicBezTo>
                    <a:pt x="10744" y="11846"/>
                    <a:pt x="11846" y="10744"/>
                    <a:pt x="11846" y="9420"/>
                  </a:cubicBezTo>
                  <a:cubicBezTo>
                    <a:pt x="11846" y="8444"/>
                    <a:pt x="11311" y="7593"/>
                    <a:pt x="10492" y="7215"/>
                  </a:cubicBezTo>
                  <a:lnTo>
                    <a:pt x="10492" y="1733"/>
                  </a:lnTo>
                  <a:cubicBezTo>
                    <a:pt x="10492" y="1135"/>
                    <a:pt x="10019" y="725"/>
                    <a:pt x="9452" y="725"/>
                  </a:cubicBezTo>
                  <a:lnTo>
                    <a:pt x="9105" y="725"/>
                  </a:lnTo>
                  <a:lnTo>
                    <a:pt x="9105" y="347"/>
                  </a:lnTo>
                  <a:cubicBezTo>
                    <a:pt x="9105" y="158"/>
                    <a:pt x="8948" y="0"/>
                    <a:pt x="8759" y="0"/>
                  </a:cubicBezTo>
                  <a:cubicBezTo>
                    <a:pt x="8538" y="0"/>
                    <a:pt x="8381" y="158"/>
                    <a:pt x="8381" y="347"/>
                  </a:cubicBezTo>
                  <a:lnTo>
                    <a:pt x="8381" y="725"/>
                  </a:lnTo>
                  <a:lnTo>
                    <a:pt x="7026" y="725"/>
                  </a:lnTo>
                  <a:lnTo>
                    <a:pt x="7026" y="347"/>
                  </a:lnTo>
                  <a:cubicBezTo>
                    <a:pt x="7026" y="158"/>
                    <a:pt x="6869" y="0"/>
                    <a:pt x="6648" y="0"/>
                  </a:cubicBezTo>
                  <a:cubicBezTo>
                    <a:pt x="6459" y="0"/>
                    <a:pt x="6301" y="158"/>
                    <a:pt x="6301" y="347"/>
                  </a:cubicBezTo>
                  <a:lnTo>
                    <a:pt x="6301" y="725"/>
                  </a:lnTo>
                  <a:lnTo>
                    <a:pt x="4191" y="725"/>
                  </a:lnTo>
                  <a:lnTo>
                    <a:pt x="4191" y="347"/>
                  </a:lnTo>
                  <a:cubicBezTo>
                    <a:pt x="4191" y="158"/>
                    <a:pt x="4033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725"/>
                  </a:lnTo>
                  <a:lnTo>
                    <a:pt x="2080" y="725"/>
                  </a:ln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66">
              <a:extLst>
                <a:ext uri="{FF2B5EF4-FFF2-40B4-BE49-F238E27FC236}">
                  <a16:creationId xmlns:a16="http://schemas.microsoft.com/office/drawing/2014/main" id="{1082F5CC-5B35-3446-476B-70C6AA20AC62}"/>
                </a:ext>
              </a:extLst>
            </p:cNvPr>
            <p:cNvSpPr/>
            <p:nvPr/>
          </p:nvSpPr>
          <p:spPr>
            <a:xfrm>
              <a:off x="4190400" y="2526300"/>
              <a:ext cx="34700" cy="35450"/>
            </a:xfrm>
            <a:custGeom>
              <a:avLst/>
              <a:gdLst/>
              <a:ahLst/>
              <a:cxnLst/>
              <a:rect l="l" t="t" r="r" b="b"/>
              <a:pathLst>
                <a:path w="1388" h="14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71"/>
                  </a:lnTo>
                  <a:cubicBezTo>
                    <a:pt x="1" y="1260"/>
                    <a:pt x="127" y="1418"/>
                    <a:pt x="347" y="1418"/>
                  </a:cubicBezTo>
                  <a:lnTo>
                    <a:pt x="1041" y="1418"/>
                  </a:lnTo>
                  <a:cubicBezTo>
                    <a:pt x="1261" y="1418"/>
                    <a:pt x="1387" y="1260"/>
                    <a:pt x="1387" y="1071"/>
                  </a:cubicBezTo>
                  <a:cubicBezTo>
                    <a:pt x="1387" y="882"/>
                    <a:pt x="1261" y="725"/>
                    <a:pt x="1041" y="725"/>
                  </a:cubicBezTo>
                  <a:lnTo>
                    <a:pt x="694" y="725"/>
                  </a:ln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66">
              <a:extLst>
                <a:ext uri="{FF2B5EF4-FFF2-40B4-BE49-F238E27FC236}">
                  <a16:creationId xmlns:a16="http://schemas.microsoft.com/office/drawing/2014/main" id="{F76B31BD-54F5-2B3C-CDE1-859DF8343BE9}"/>
                </a:ext>
              </a:extLst>
            </p:cNvPr>
            <p:cNvSpPr/>
            <p:nvPr/>
          </p:nvSpPr>
          <p:spPr>
            <a:xfrm>
              <a:off x="39982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66">
              <a:extLst>
                <a:ext uri="{FF2B5EF4-FFF2-40B4-BE49-F238E27FC236}">
                  <a16:creationId xmlns:a16="http://schemas.microsoft.com/office/drawing/2014/main" id="{A915EF93-7305-8272-CCAA-D0A1484977D6}"/>
                </a:ext>
              </a:extLst>
            </p:cNvPr>
            <p:cNvSpPr/>
            <p:nvPr/>
          </p:nvSpPr>
          <p:spPr>
            <a:xfrm>
              <a:off x="4050225" y="24215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66">
              <a:extLst>
                <a:ext uri="{FF2B5EF4-FFF2-40B4-BE49-F238E27FC236}">
                  <a16:creationId xmlns:a16="http://schemas.microsoft.com/office/drawing/2014/main" id="{5BE549AB-431A-9FA9-1402-E3E7590D3E32}"/>
                </a:ext>
              </a:extLst>
            </p:cNvPr>
            <p:cNvSpPr/>
            <p:nvPr/>
          </p:nvSpPr>
          <p:spPr>
            <a:xfrm>
              <a:off x="410220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66">
              <a:extLst>
                <a:ext uri="{FF2B5EF4-FFF2-40B4-BE49-F238E27FC236}">
                  <a16:creationId xmlns:a16="http://schemas.microsoft.com/office/drawing/2014/main" id="{FDC9DA31-4FB3-EEDE-8A8C-7E0AAE6D96D4}"/>
                </a:ext>
              </a:extLst>
            </p:cNvPr>
            <p:cNvSpPr/>
            <p:nvPr/>
          </p:nvSpPr>
          <p:spPr>
            <a:xfrm>
              <a:off x="415575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66">
              <a:extLst>
                <a:ext uri="{FF2B5EF4-FFF2-40B4-BE49-F238E27FC236}">
                  <a16:creationId xmlns:a16="http://schemas.microsoft.com/office/drawing/2014/main" id="{AD1E9B18-E743-558B-EB4A-0DBCCEDEFCCE}"/>
                </a:ext>
              </a:extLst>
            </p:cNvPr>
            <p:cNvSpPr/>
            <p:nvPr/>
          </p:nvSpPr>
          <p:spPr>
            <a:xfrm>
              <a:off x="3998225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66">
              <a:extLst>
                <a:ext uri="{FF2B5EF4-FFF2-40B4-BE49-F238E27FC236}">
                  <a16:creationId xmlns:a16="http://schemas.microsoft.com/office/drawing/2014/main" id="{44040DFF-CDBF-01E4-5243-9AA0EDF33AFA}"/>
                </a:ext>
              </a:extLst>
            </p:cNvPr>
            <p:cNvSpPr/>
            <p:nvPr/>
          </p:nvSpPr>
          <p:spPr>
            <a:xfrm>
              <a:off x="4050225" y="2456975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8"/>
                    <a:pt x="1418" y="379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66">
              <a:extLst>
                <a:ext uri="{FF2B5EF4-FFF2-40B4-BE49-F238E27FC236}">
                  <a16:creationId xmlns:a16="http://schemas.microsoft.com/office/drawing/2014/main" id="{2F50CCB1-79E5-E95F-8CED-448009E7503B}"/>
                </a:ext>
              </a:extLst>
            </p:cNvPr>
            <p:cNvSpPr/>
            <p:nvPr/>
          </p:nvSpPr>
          <p:spPr>
            <a:xfrm>
              <a:off x="410220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66">
              <a:extLst>
                <a:ext uri="{FF2B5EF4-FFF2-40B4-BE49-F238E27FC236}">
                  <a16:creationId xmlns:a16="http://schemas.microsoft.com/office/drawing/2014/main" id="{FE26AD75-1450-43FF-7B56-648C1B8F95F4}"/>
                </a:ext>
              </a:extLst>
            </p:cNvPr>
            <p:cNvSpPr/>
            <p:nvPr/>
          </p:nvSpPr>
          <p:spPr>
            <a:xfrm>
              <a:off x="415575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66">
              <a:extLst>
                <a:ext uri="{FF2B5EF4-FFF2-40B4-BE49-F238E27FC236}">
                  <a16:creationId xmlns:a16="http://schemas.microsoft.com/office/drawing/2014/main" id="{520C82B5-1925-4B9D-9FBE-FC959A839C7F}"/>
                </a:ext>
              </a:extLst>
            </p:cNvPr>
            <p:cNvSpPr/>
            <p:nvPr/>
          </p:nvSpPr>
          <p:spPr>
            <a:xfrm>
              <a:off x="3998225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66">
              <a:extLst>
                <a:ext uri="{FF2B5EF4-FFF2-40B4-BE49-F238E27FC236}">
                  <a16:creationId xmlns:a16="http://schemas.microsoft.com/office/drawing/2014/main" id="{1E5D8BFD-39BE-CCAA-1B80-7A21E9ACE014}"/>
                </a:ext>
              </a:extLst>
            </p:cNvPr>
            <p:cNvSpPr/>
            <p:nvPr/>
          </p:nvSpPr>
          <p:spPr>
            <a:xfrm>
              <a:off x="4050225" y="24916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66">
              <a:extLst>
                <a:ext uri="{FF2B5EF4-FFF2-40B4-BE49-F238E27FC236}">
                  <a16:creationId xmlns:a16="http://schemas.microsoft.com/office/drawing/2014/main" id="{C77BC16E-1B7D-E7C2-A867-3FCECF7FBCA0}"/>
                </a:ext>
              </a:extLst>
            </p:cNvPr>
            <p:cNvSpPr/>
            <p:nvPr/>
          </p:nvSpPr>
          <p:spPr>
            <a:xfrm>
              <a:off x="4102200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66">
              <a:extLst>
                <a:ext uri="{FF2B5EF4-FFF2-40B4-BE49-F238E27FC236}">
                  <a16:creationId xmlns:a16="http://schemas.microsoft.com/office/drawing/2014/main" id="{0E383161-95A6-EFFE-4DF5-82349AD30011}"/>
                </a:ext>
              </a:extLst>
            </p:cNvPr>
            <p:cNvSpPr/>
            <p:nvPr/>
          </p:nvSpPr>
          <p:spPr>
            <a:xfrm>
              <a:off x="3998225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66">
              <a:extLst>
                <a:ext uri="{FF2B5EF4-FFF2-40B4-BE49-F238E27FC236}">
                  <a16:creationId xmlns:a16="http://schemas.microsoft.com/office/drawing/2014/main" id="{2C40FCCC-F506-6029-52A4-6E18A2F720BA}"/>
                </a:ext>
              </a:extLst>
            </p:cNvPr>
            <p:cNvSpPr/>
            <p:nvPr/>
          </p:nvSpPr>
          <p:spPr>
            <a:xfrm>
              <a:off x="4050225" y="252630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66">
              <a:extLst>
                <a:ext uri="{FF2B5EF4-FFF2-40B4-BE49-F238E27FC236}">
                  <a16:creationId xmlns:a16="http://schemas.microsoft.com/office/drawing/2014/main" id="{58014FDB-8B1B-ED25-D964-D203B6A2C6E7}"/>
                </a:ext>
              </a:extLst>
            </p:cNvPr>
            <p:cNvSpPr/>
            <p:nvPr/>
          </p:nvSpPr>
          <p:spPr>
            <a:xfrm>
              <a:off x="4102200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Metin kutusu 1">
            <a:extLst>
              <a:ext uri="{FF2B5EF4-FFF2-40B4-BE49-F238E27FC236}">
                <a16:creationId xmlns:a16="http://schemas.microsoft.com/office/drawing/2014/main" id="{F9E2D800-459E-F5F1-1A8F-C71AACA77A92}"/>
              </a:ext>
            </a:extLst>
          </p:cNvPr>
          <p:cNvSpPr txBox="1"/>
          <p:nvPr/>
        </p:nvSpPr>
        <p:spPr>
          <a:xfrm>
            <a:off x="235974" y="4699820"/>
            <a:ext cx="64956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Design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Measures</a:t>
            </a:r>
            <a:r>
              <a:rPr lang="tr-TR" sz="900" dirty="0">
                <a:latin typeface="Barlow" pitchFamily="2" charset="0"/>
              </a:rPr>
              <a:t> at </a:t>
            </a:r>
            <a:r>
              <a:rPr lang="tr-TR" sz="900" dirty="0" err="1">
                <a:latin typeface="Barlow" pitchFamily="2" charset="0"/>
              </a:rPr>
              <a:t>Enrollment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Arch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2010; 128:21-7. </a:t>
            </a:r>
          </a:p>
        </p:txBody>
      </p:sp>
    </p:spTree>
    <p:extLst>
      <p:ext uri="{BB962C8B-B14F-4D97-AF65-F5344CB8AC3E}">
        <p14:creationId xmlns:p14="http://schemas.microsoft.com/office/powerpoint/2010/main" val="647734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3" name="Google Shape;2043;p56"/>
          <p:cNvGrpSpPr/>
          <p:nvPr/>
        </p:nvGrpSpPr>
        <p:grpSpPr>
          <a:xfrm>
            <a:off x="3101695" y="1490400"/>
            <a:ext cx="980695" cy="982361"/>
            <a:chOff x="917250" y="2165250"/>
            <a:chExt cx="980695" cy="982361"/>
          </a:xfrm>
        </p:grpSpPr>
        <p:sp>
          <p:nvSpPr>
            <p:cNvPr id="2044" name="Google Shape;2044;p56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56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6" name="Google Shape;2046;p56"/>
          <p:cNvGrpSpPr/>
          <p:nvPr/>
        </p:nvGrpSpPr>
        <p:grpSpPr>
          <a:xfrm>
            <a:off x="5053107" y="1490400"/>
            <a:ext cx="980695" cy="982361"/>
            <a:chOff x="917250" y="2165250"/>
            <a:chExt cx="980695" cy="982361"/>
          </a:xfrm>
        </p:grpSpPr>
        <p:sp>
          <p:nvSpPr>
            <p:cNvPr id="2047" name="Google Shape;2047;p56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56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9" name="Google Shape;2049;p56"/>
          <p:cNvGrpSpPr/>
          <p:nvPr/>
        </p:nvGrpSpPr>
        <p:grpSpPr>
          <a:xfrm>
            <a:off x="7013020" y="1490400"/>
            <a:ext cx="980695" cy="982361"/>
            <a:chOff x="917250" y="2165250"/>
            <a:chExt cx="980695" cy="982361"/>
          </a:xfrm>
        </p:grpSpPr>
        <p:sp>
          <p:nvSpPr>
            <p:cNvPr id="2050" name="Google Shape;2050;p56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56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2" name="Google Shape;2052;p56"/>
          <p:cNvGrpSpPr/>
          <p:nvPr/>
        </p:nvGrpSpPr>
        <p:grpSpPr>
          <a:xfrm>
            <a:off x="1150270" y="1490400"/>
            <a:ext cx="980695" cy="982361"/>
            <a:chOff x="917250" y="2165250"/>
            <a:chExt cx="980695" cy="982361"/>
          </a:xfrm>
        </p:grpSpPr>
        <p:sp>
          <p:nvSpPr>
            <p:cNvPr id="2053" name="Google Shape;2053;p56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56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55" name="Google Shape;2055;p56"/>
          <p:cNvSpPr txBox="1">
            <a:spLocks noGrp="1"/>
          </p:cNvSpPr>
          <p:nvPr>
            <p:ph type="title" idx="6"/>
          </p:nvPr>
        </p:nvSpPr>
        <p:spPr>
          <a:xfrm>
            <a:off x="4630220" y="1692675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03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56" name="Google Shape;2056;p56"/>
          <p:cNvSpPr txBox="1">
            <a:spLocks noGrp="1"/>
          </p:cNvSpPr>
          <p:nvPr>
            <p:ph type="ctrTitle"/>
          </p:nvPr>
        </p:nvSpPr>
        <p:spPr>
          <a:xfrm>
            <a:off x="721720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>
                    <a:lumMod val="75000"/>
                  </a:schemeClr>
                </a:solidFill>
              </a:rPr>
              <a:t>surgery</a:t>
            </a:r>
            <a:endParaRPr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57" name="Google Shape;2057;p56"/>
          <p:cNvSpPr txBox="1">
            <a:spLocks noGrp="1"/>
          </p:cNvSpPr>
          <p:nvPr>
            <p:ph type="title" idx="2"/>
          </p:nvPr>
        </p:nvSpPr>
        <p:spPr>
          <a:xfrm>
            <a:off x="721720" y="1692675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01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58" name="Google Shape;2058;p56"/>
          <p:cNvSpPr txBox="1">
            <a:spLocks noGrp="1"/>
          </p:cNvSpPr>
          <p:nvPr>
            <p:ph type="ctrTitle" idx="3"/>
          </p:nvPr>
        </p:nvSpPr>
        <p:spPr>
          <a:xfrm>
            <a:off x="2675306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</a:rPr>
              <a:t>patching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59" name="Google Shape;2059;p56"/>
          <p:cNvSpPr txBox="1">
            <a:spLocks noGrp="1"/>
          </p:cNvSpPr>
          <p:nvPr>
            <p:ph type="title" idx="4"/>
          </p:nvPr>
        </p:nvSpPr>
        <p:spPr>
          <a:xfrm>
            <a:off x="2675970" y="1692675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02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060" name="Google Shape;2060;p56"/>
          <p:cNvSpPr txBox="1">
            <a:spLocks noGrp="1"/>
          </p:cNvSpPr>
          <p:nvPr>
            <p:ph type="ctrTitle" idx="5"/>
          </p:nvPr>
        </p:nvSpPr>
        <p:spPr>
          <a:xfrm>
            <a:off x="4632122" y="2637450"/>
            <a:ext cx="1950398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</a:t>
            </a:r>
            <a:r>
              <a:rPr lang="en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ontact</a:t>
            </a:r>
            <a:r>
              <a:rPr lang="en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lenses</a:t>
            </a:r>
            <a:endParaRPr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61" name="Google Shape;2061;p56"/>
          <p:cNvSpPr txBox="1">
            <a:spLocks noGrp="1"/>
          </p:cNvSpPr>
          <p:nvPr>
            <p:ph type="ctrTitle" idx="7"/>
          </p:nvPr>
        </p:nvSpPr>
        <p:spPr>
          <a:xfrm>
            <a:off x="6584480" y="2637450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>
                    <a:lumMod val="75000"/>
                  </a:schemeClr>
                </a:solidFill>
              </a:rPr>
              <a:t>spectacles</a:t>
            </a:r>
            <a:endParaRPr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62" name="Google Shape;2062;p56"/>
          <p:cNvSpPr txBox="1">
            <a:spLocks noGrp="1"/>
          </p:cNvSpPr>
          <p:nvPr>
            <p:ph type="title" idx="8"/>
          </p:nvPr>
        </p:nvSpPr>
        <p:spPr>
          <a:xfrm>
            <a:off x="6584470" y="1692675"/>
            <a:ext cx="1837800" cy="5778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04</a:t>
            </a:r>
            <a:endParaRPr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63" name="Google Shape;2063;p56"/>
              <p:cNvSpPr txBox="1">
                <a:spLocks noGrp="1"/>
              </p:cNvSpPr>
              <p:nvPr>
                <p:ph type="subTitle" idx="1"/>
              </p:nvPr>
            </p:nvSpPr>
            <p:spPr>
              <a:xfrm>
                <a:off x="506169" y="3094699"/>
                <a:ext cx="2078523" cy="67281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No IOL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vs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IOL</a:t>
                </a:r>
                <a:endParaRPr lang="ar-AE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  <a:ea typeface="Cambria Math" panose="02040503050406030204" pitchFamily="18" charset="0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Both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tr-TR" sz="1200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pars plana/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plicata</a:t>
                </a:r>
                <a:r>
                  <a:rPr lang="tr-TR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posterior </a:t>
                </a:r>
                <a:r>
                  <a:rPr lang="tr-TR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capsulectomy</a:t>
                </a:r>
                <a:endParaRPr lang="tr-TR" dirty="0">
                  <a:solidFill>
                    <a:schemeClr val="bg1">
                      <a:lumMod val="10000"/>
                    </a:schemeClr>
                  </a:solidFill>
                  <a:latin typeface="Barlow" pitchFamily="2" charset="0"/>
                </a:endParaRPr>
              </a:p>
            </p:txBody>
          </p:sp>
        </mc:Choice>
        <mc:Fallback>
          <p:sp>
            <p:nvSpPr>
              <p:cNvPr id="2063" name="Google Shape;2063;p5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06169" y="3094699"/>
                <a:ext cx="2078523" cy="672810"/>
              </a:xfrm>
              <a:prstGeom prst="rect">
                <a:avLst/>
              </a:prstGeom>
              <a:blipFill>
                <a:blip r:embed="rId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64" name="Google Shape;2064;p56"/>
          <p:cNvSpPr txBox="1">
            <a:spLocks noGrp="1"/>
          </p:cNvSpPr>
          <p:nvPr>
            <p:ph type="subTitle" idx="9"/>
          </p:nvPr>
        </p:nvSpPr>
        <p:spPr>
          <a:xfrm>
            <a:off x="6529444" y="3226145"/>
            <a:ext cx="2233115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2 </a:t>
            </a:r>
            <a:r>
              <a:rPr lang="en" dirty="0" err="1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yo</a:t>
            </a: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anose="00000500000000000000" pitchFamily="2" charset="-94"/>
              </a:rPr>
              <a:t>:+3D ‘’D’’ segment bifocals over Distance CL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5" name="Google Shape;2065;p56"/>
              <p:cNvSpPr txBox="1">
                <a:spLocks noGrp="1"/>
              </p:cNvSpPr>
              <p:nvPr>
                <p:ph type="subTitle" idx="13"/>
              </p:nvPr>
            </p:nvSpPr>
            <p:spPr>
              <a:xfrm>
                <a:off x="4634726" y="3082235"/>
                <a:ext cx="1833900" cy="5289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Silsoft</a:t>
                </a:r>
                <a14:m>
                  <m:oMath xmlns:m="http://schemas.openxmlformats.org/officeDocument/2006/math">
                    <m:r>
                      <a:rPr lang="tr-TR" b="0" i="1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®</m:t>
                    </m:r>
                  </m:oMath>
                </a14:m>
                <a:r>
                  <a:rPr lang="en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  or RGP: </a:t>
                </a:r>
              </a:p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+2D overcorrected</a:t>
                </a:r>
              </a:p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2 </a:t>
                </a:r>
                <a:r>
                  <a:rPr lang="en" dirty="0" err="1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yo</a:t>
                </a:r>
                <a:r>
                  <a:rPr lang="en" dirty="0">
                    <a:solidFill>
                      <a:schemeClr val="bg1">
                        <a:lumMod val="10000"/>
                      </a:schemeClr>
                    </a:solidFill>
                    <a:latin typeface="Barlow" pitchFamily="2" charset="0"/>
                  </a:rPr>
                  <a:t>: emmetropia</a:t>
                </a:r>
                <a:endParaRPr sz="1400" dirty="0">
                  <a:latin typeface="Barlow" pitchFamily="2" charset="0"/>
                </a:endParaRPr>
              </a:p>
            </p:txBody>
          </p:sp>
        </mc:Choice>
        <mc:Fallback xmlns="">
          <p:sp>
            <p:nvSpPr>
              <p:cNvPr id="2065" name="Google Shape;2065;p5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xfrm>
                <a:off x="4634726" y="3082235"/>
                <a:ext cx="1833900" cy="528900"/>
              </a:xfrm>
              <a:prstGeom prst="rect">
                <a:avLst/>
              </a:prstGeom>
              <a:blipFill>
                <a:blip r:embed="rId4"/>
                <a:stretch>
                  <a:fillRect b="-39535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66" name="Google Shape;2066;p56"/>
          <p:cNvSpPr txBox="1">
            <a:spLocks noGrp="1"/>
          </p:cNvSpPr>
          <p:nvPr>
            <p:ph type="subTitle" idx="14"/>
          </p:nvPr>
        </p:nvSpPr>
        <p:spPr>
          <a:xfrm>
            <a:off x="2618389" y="3082235"/>
            <a:ext cx="2078523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2</a:t>
            </a:r>
            <a:r>
              <a:rPr lang="en" baseline="30000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nd</a:t>
            </a: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 week: 1 h/d/</a:t>
            </a:r>
            <a:r>
              <a:rPr lang="en" dirty="0" err="1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mo</a:t>
            </a:r>
            <a:endParaRPr lang="en"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8 months: 50% waking hours 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DA565BE6-FB46-1719-7FC4-9F4B45EA9503}"/>
              </a:ext>
            </a:extLst>
          </p:cNvPr>
          <p:cNvSpPr txBox="1"/>
          <p:nvPr/>
        </p:nvSpPr>
        <p:spPr>
          <a:xfrm>
            <a:off x="1828806" y="4699820"/>
            <a:ext cx="64956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The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Design </a:t>
            </a:r>
            <a:r>
              <a:rPr lang="tr-TR" sz="900" dirty="0" err="1">
                <a:latin typeface="Barlow" pitchFamily="2" charset="0"/>
              </a:rPr>
              <a:t>and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Clinical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Measures</a:t>
            </a:r>
            <a:r>
              <a:rPr lang="tr-TR" sz="900" dirty="0">
                <a:latin typeface="Barlow" pitchFamily="2" charset="0"/>
              </a:rPr>
              <a:t> at </a:t>
            </a:r>
            <a:r>
              <a:rPr lang="tr-TR" sz="900" dirty="0" err="1">
                <a:latin typeface="Barlow" pitchFamily="2" charset="0"/>
              </a:rPr>
              <a:t>Enrollment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Arch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Ophthalmol</a:t>
            </a:r>
            <a:r>
              <a:rPr lang="tr-TR" sz="900" dirty="0">
                <a:latin typeface="Barlow" pitchFamily="2" charset="0"/>
              </a:rPr>
              <a:t> 2010; 128:21-7.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>
          <a:extLst>
            <a:ext uri="{FF2B5EF4-FFF2-40B4-BE49-F238E27FC236}">
              <a16:creationId xmlns:a16="http://schemas.microsoft.com/office/drawing/2014/main" id="{F9C73BCF-4A16-EAC6-A4BB-B23A25611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74">
            <a:extLst>
              <a:ext uri="{FF2B5EF4-FFF2-40B4-BE49-F238E27FC236}">
                <a16:creationId xmlns:a16="http://schemas.microsoft.com/office/drawing/2014/main" id="{F789A989-BCA1-FA01-4FFD-6790DB7ED5BF}"/>
              </a:ext>
            </a:extLst>
          </p:cNvPr>
          <p:cNvSpPr txBox="1">
            <a:spLocks noGrp="1"/>
          </p:cNvSpPr>
          <p:nvPr>
            <p:ph type="ctrTitle" idx="9"/>
          </p:nvPr>
        </p:nvSpPr>
        <p:spPr>
          <a:xfrm flipH="1">
            <a:off x="770700" y="468450"/>
            <a:ext cx="8215984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3"/>
                </a:solidFill>
              </a:rPr>
              <a:t>Cataract Morphology</a:t>
            </a:r>
            <a:endParaRPr sz="2800" dirty="0">
              <a:solidFill>
                <a:schemeClr val="accent3"/>
              </a:solidFill>
            </a:endParaRPr>
          </a:p>
        </p:txBody>
      </p:sp>
      <p:grpSp>
        <p:nvGrpSpPr>
          <p:cNvPr id="2392" name="Google Shape;2392;p74">
            <a:extLst>
              <a:ext uri="{FF2B5EF4-FFF2-40B4-BE49-F238E27FC236}">
                <a16:creationId xmlns:a16="http://schemas.microsoft.com/office/drawing/2014/main" id="{10880798-FF01-D7D2-A8AF-04DECADA4771}"/>
              </a:ext>
            </a:extLst>
          </p:cNvPr>
          <p:cNvGrpSpPr/>
          <p:nvPr/>
        </p:nvGrpSpPr>
        <p:grpSpPr>
          <a:xfrm>
            <a:off x="4272760" y="1667865"/>
            <a:ext cx="598420" cy="598455"/>
            <a:chOff x="917250" y="2165250"/>
            <a:chExt cx="980695" cy="982361"/>
          </a:xfrm>
        </p:grpSpPr>
        <p:sp>
          <p:nvSpPr>
            <p:cNvPr id="2393" name="Google Shape;2393;p74">
              <a:extLst>
                <a:ext uri="{FF2B5EF4-FFF2-40B4-BE49-F238E27FC236}">
                  <a16:creationId xmlns:a16="http://schemas.microsoft.com/office/drawing/2014/main" id="{16FD5788-BE5B-A6CB-D3AC-7EE1F6A1D7E7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4">
              <a:extLst>
                <a:ext uri="{FF2B5EF4-FFF2-40B4-BE49-F238E27FC236}">
                  <a16:creationId xmlns:a16="http://schemas.microsoft.com/office/drawing/2014/main" id="{BD49B7F5-20C6-AA05-8630-7F873DE058B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5" name="Google Shape;2395;p74">
            <a:extLst>
              <a:ext uri="{FF2B5EF4-FFF2-40B4-BE49-F238E27FC236}">
                <a16:creationId xmlns:a16="http://schemas.microsoft.com/office/drawing/2014/main" id="{4D5E3605-AB63-C8F6-1FB0-03A7FDBDE278}"/>
              </a:ext>
            </a:extLst>
          </p:cNvPr>
          <p:cNvCxnSpPr/>
          <p:nvPr/>
        </p:nvCxnSpPr>
        <p:spPr>
          <a:xfrm>
            <a:off x="3606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96" name="Google Shape;2396;p74">
            <a:extLst>
              <a:ext uri="{FF2B5EF4-FFF2-40B4-BE49-F238E27FC236}">
                <a16:creationId xmlns:a16="http://schemas.microsoft.com/office/drawing/2014/main" id="{841CD434-B870-2D9F-F075-253AC51C0FD0}"/>
              </a:ext>
            </a:extLst>
          </p:cNvPr>
          <p:cNvGrpSpPr/>
          <p:nvPr/>
        </p:nvGrpSpPr>
        <p:grpSpPr>
          <a:xfrm>
            <a:off x="1707760" y="1667865"/>
            <a:ext cx="598420" cy="598455"/>
            <a:chOff x="917250" y="2165250"/>
            <a:chExt cx="980695" cy="982361"/>
          </a:xfrm>
        </p:grpSpPr>
        <p:sp>
          <p:nvSpPr>
            <p:cNvPr id="2397" name="Google Shape;2397;p74">
              <a:extLst>
                <a:ext uri="{FF2B5EF4-FFF2-40B4-BE49-F238E27FC236}">
                  <a16:creationId xmlns:a16="http://schemas.microsoft.com/office/drawing/2014/main" id="{A5C3FF1F-48C4-2078-9596-6D4716A6FAD6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4">
              <a:extLst>
                <a:ext uri="{FF2B5EF4-FFF2-40B4-BE49-F238E27FC236}">
                  <a16:creationId xmlns:a16="http://schemas.microsoft.com/office/drawing/2014/main" id="{5F65BAF3-DA91-85D4-043D-C4CEDB6BCE26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399" name="Google Shape;2399;p74">
            <a:extLst>
              <a:ext uri="{FF2B5EF4-FFF2-40B4-BE49-F238E27FC236}">
                <a16:creationId xmlns:a16="http://schemas.microsoft.com/office/drawing/2014/main" id="{8E0752C9-4F67-851E-C098-456282E935B6}"/>
              </a:ext>
            </a:extLst>
          </p:cNvPr>
          <p:cNvCxnSpPr/>
          <p:nvPr/>
        </p:nvCxnSpPr>
        <p:spPr>
          <a:xfrm>
            <a:off x="1041850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00" name="Google Shape;2400;p74">
            <a:extLst>
              <a:ext uri="{FF2B5EF4-FFF2-40B4-BE49-F238E27FC236}">
                <a16:creationId xmlns:a16="http://schemas.microsoft.com/office/drawing/2014/main" id="{AC183F3D-47EA-7E2D-5F90-7159D16DDEEB}"/>
              </a:ext>
            </a:extLst>
          </p:cNvPr>
          <p:cNvGrpSpPr/>
          <p:nvPr/>
        </p:nvGrpSpPr>
        <p:grpSpPr>
          <a:xfrm>
            <a:off x="6837735" y="1667865"/>
            <a:ext cx="598420" cy="598455"/>
            <a:chOff x="917250" y="2165250"/>
            <a:chExt cx="980695" cy="982361"/>
          </a:xfrm>
        </p:grpSpPr>
        <p:sp>
          <p:nvSpPr>
            <p:cNvPr id="2401" name="Google Shape;2401;p74">
              <a:extLst>
                <a:ext uri="{FF2B5EF4-FFF2-40B4-BE49-F238E27FC236}">
                  <a16:creationId xmlns:a16="http://schemas.microsoft.com/office/drawing/2014/main" id="{CF56B82E-D08C-5B65-28E2-84B98D9AF575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74">
              <a:extLst>
                <a:ext uri="{FF2B5EF4-FFF2-40B4-BE49-F238E27FC236}">
                  <a16:creationId xmlns:a16="http://schemas.microsoft.com/office/drawing/2014/main" id="{A53627E8-DC78-9D2B-0968-338D9EFE1991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03" name="Google Shape;2403;p74">
            <a:extLst>
              <a:ext uri="{FF2B5EF4-FFF2-40B4-BE49-F238E27FC236}">
                <a16:creationId xmlns:a16="http://schemas.microsoft.com/office/drawing/2014/main" id="{797D52C0-D52A-4BAE-9BA7-E3A62E0A8F37}"/>
              </a:ext>
            </a:extLst>
          </p:cNvPr>
          <p:cNvCxnSpPr/>
          <p:nvPr/>
        </p:nvCxnSpPr>
        <p:spPr>
          <a:xfrm>
            <a:off x="6171825" y="2855963"/>
            <a:ext cx="1930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4" name="Google Shape;2404;p74">
            <a:extLst>
              <a:ext uri="{FF2B5EF4-FFF2-40B4-BE49-F238E27FC236}">
                <a16:creationId xmlns:a16="http://schemas.microsoft.com/office/drawing/2014/main" id="{FB8DC52B-F963-B25D-04BF-C53EDE0B86B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8259" y="2331720"/>
            <a:ext cx="257605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5"/>
                </a:solidFill>
              </a:rPr>
              <a:t>nuclear</a:t>
            </a:r>
            <a:r>
              <a:rPr lang="tr-TR" dirty="0">
                <a:solidFill>
                  <a:schemeClr val="accent5"/>
                </a:solidFill>
              </a:rPr>
              <a:t> </a:t>
            </a:r>
            <a:r>
              <a:rPr lang="tr-TR" dirty="0" err="1">
                <a:solidFill>
                  <a:schemeClr val="accent5"/>
                </a:solidFill>
              </a:rPr>
              <a:t>cataract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406" name="Google Shape;2406;p74">
            <a:extLst>
              <a:ext uri="{FF2B5EF4-FFF2-40B4-BE49-F238E27FC236}">
                <a16:creationId xmlns:a16="http://schemas.microsoft.com/office/drawing/2014/main" id="{15C6F737-3F1B-D252-581E-D4306912132A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70700" y="2945692"/>
            <a:ext cx="249361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  <a:latin typeface="Barlow" pitchFamily="2" charset="0"/>
              </a:rPr>
              <a:t>54%</a:t>
            </a:r>
            <a:endParaRPr dirty="0">
              <a:solidFill>
                <a:schemeClr val="bg1">
                  <a:lumMod val="10000"/>
                </a:schemeClr>
              </a:solidFill>
              <a:latin typeface="Barlow" pitchFamily="2" charset="0"/>
            </a:endParaRPr>
          </a:p>
        </p:txBody>
      </p:sp>
      <p:sp>
        <p:nvSpPr>
          <p:cNvPr id="2407" name="Google Shape;2407;p74">
            <a:extLst>
              <a:ext uri="{FF2B5EF4-FFF2-40B4-BE49-F238E27FC236}">
                <a16:creationId xmlns:a16="http://schemas.microsoft.com/office/drawing/2014/main" id="{473BFC70-5277-608C-D722-22D9E9866E4A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441290" y="2331720"/>
            <a:ext cx="22614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 err="1">
                <a:solidFill>
                  <a:schemeClr val="accent3"/>
                </a:solidFill>
              </a:rPr>
              <a:t>cortical</a:t>
            </a:r>
            <a:r>
              <a:rPr lang="tr-TR" dirty="0">
                <a:solidFill>
                  <a:schemeClr val="accent3"/>
                </a:solidFill>
              </a:rPr>
              <a:t> </a:t>
            </a:r>
            <a:r>
              <a:rPr lang="tr-TR" dirty="0" err="1">
                <a:solidFill>
                  <a:schemeClr val="accent3"/>
                </a:solidFill>
              </a:rPr>
              <a:t>cataract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09" name="Google Shape;2409;p74">
            <a:extLst>
              <a:ext uri="{FF2B5EF4-FFF2-40B4-BE49-F238E27FC236}">
                <a16:creationId xmlns:a16="http://schemas.microsoft.com/office/drawing/2014/main" id="{98C24BE7-DDC0-666A-078A-81B2E31843CE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577419" y="2944452"/>
            <a:ext cx="1929300" cy="8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bg1">
                    <a:lumMod val="10000"/>
                  </a:schemeClr>
                </a:solidFill>
              </a:rPr>
              <a:t>25%</a:t>
            </a:r>
            <a:endParaRPr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10" name="Google Shape;2410;p74">
            <a:extLst>
              <a:ext uri="{FF2B5EF4-FFF2-40B4-BE49-F238E27FC236}">
                <a16:creationId xmlns:a16="http://schemas.microsoft.com/office/drawing/2014/main" id="{E486854F-D763-211F-6C1B-EA6A4586BEE7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5458694" y="2331720"/>
            <a:ext cx="3449334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dirty="0">
                <a:solidFill>
                  <a:schemeClr val="accent2">
                    <a:lumMod val="75000"/>
                  </a:schemeClr>
                </a:solidFill>
              </a:rPr>
              <a:t>PFV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413" name="Google Shape;2413;p74">
            <a:extLst>
              <a:ext uri="{FF2B5EF4-FFF2-40B4-BE49-F238E27FC236}">
                <a16:creationId xmlns:a16="http://schemas.microsoft.com/office/drawing/2014/main" id="{C1BE9C37-0933-A830-78B7-FA7EE976369E}"/>
              </a:ext>
            </a:extLst>
          </p:cNvPr>
          <p:cNvGrpSpPr/>
          <p:nvPr/>
        </p:nvGrpSpPr>
        <p:grpSpPr>
          <a:xfrm>
            <a:off x="4453067" y="1850656"/>
            <a:ext cx="237753" cy="237747"/>
            <a:chOff x="6167350" y="2672800"/>
            <a:chExt cx="297750" cy="295375"/>
          </a:xfrm>
        </p:grpSpPr>
        <p:sp>
          <p:nvSpPr>
            <p:cNvPr id="2414" name="Google Shape;2414;p74">
              <a:extLst>
                <a:ext uri="{FF2B5EF4-FFF2-40B4-BE49-F238E27FC236}">
                  <a16:creationId xmlns:a16="http://schemas.microsoft.com/office/drawing/2014/main" id="{8C2FD713-F80C-FC9C-B803-3B8D1711FDD7}"/>
                </a:ext>
              </a:extLst>
            </p:cNvPr>
            <p:cNvSpPr/>
            <p:nvPr/>
          </p:nvSpPr>
          <p:spPr>
            <a:xfrm>
              <a:off x="6167350" y="2672800"/>
              <a:ext cx="226850" cy="295375"/>
            </a:xfrm>
            <a:custGeom>
              <a:avLst/>
              <a:gdLst/>
              <a:ahLst/>
              <a:cxnLst/>
              <a:rect l="l" t="t" r="r" b="b"/>
              <a:pathLst>
                <a:path w="9074" h="11815" extrusionOk="0">
                  <a:moveTo>
                    <a:pt x="4537" y="725"/>
                  </a:moveTo>
                  <a:cubicBezTo>
                    <a:pt x="4758" y="725"/>
                    <a:pt x="4915" y="882"/>
                    <a:pt x="4915" y="1071"/>
                  </a:cubicBezTo>
                  <a:cubicBezTo>
                    <a:pt x="4915" y="1260"/>
                    <a:pt x="5073" y="1418"/>
                    <a:pt x="5262" y="1418"/>
                  </a:cubicBezTo>
                  <a:lnTo>
                    <a:pt x="5955" y="1418"/>
                  </a:lnTo>
                  <a:cubicBezTo>
                    <a:pt x="6175" y="1418"/>
                    <a:pt x="6333" y="1575"/>
                    <a:pt x="6333" y="1796"/>
                  </a:cubicBezTo>
                  <a:cubicBezTo>
                    <a:pt x="6333" y="1985"/>
                    <a:pt x="6175" y="2142"/>
                    <a:pt x="5955" y="2142"/>
                  </a:cubicBezTo>
                  <a:lnTo>
                    <a:pt x="3119" y="2142"/>
                  </a:lnTo>
                  <a:cubicBezTo>
                    <a:pt x="2930" y="2142"/>
                    <a:pt x="2773" y="1985"/>
                    <a:pt x="2773" y="1796"/>
                  </a:cubicBezTo>
                  <a:cubicBezTo>
                    <a:pt x="2773" y="1575"/>
                    <a:pt x="2930" y="1418"/>
                    <a:pt x="3151" y="1418"/>
                  </a:cubicBezTo>
                  <a:lnTo>
                    <a:pt x="3844" y="1418"/>
                  </a:lnTo>
                  <a:cubicBezTo>
                    <a:pt x="4033" y="1418"/>
                    <a:pt x="4191" y="1260"/>
                    <a:pt x="4191" y="1071"/>
                  </a:cubicBezTo>
                  <a:cubicBezTo>
                    <a:pt x="4191" y="882"/>
                    <a:pt x="4348" y="725"/>
                    <a:pt x="4537" y="725"/>
                  </a:cubicBezTo>
                  <a:close/>
                  <a:moveTo>
                    <a:pt x="8066" y="2111"/>
                  </a:moveTo>
                  <a:cubicBezTo>
                    <a:pt x="8255" y="2111"/>
                    <a:pt x="8412" y="2268"/>
                    <a:pt x="8412" y="2458"/>
                  </a:cubicBezTo>
                  <a:lnTo>
                    <a:pt x="8412" y="10806"/>
                  </a:lnTo>
                  <a:lnTo>
                    <a:pt x="8381" y="10806"/>
                  </a:lnTo>
                  <a:cubicBezTo>
                    <a:pt x="8381" y="10995"/>
                    <a:pt x="8223" y="11153"/>
                    <a:pt x="8034" y="11153"/>
                  </a:cubicBezTo>
                  <a:lnTo>
                    <a:pt x="1040" y="11153"/>
                  </a:lnTo>
                  <a:cubicBezTo>
                    <a:pt x="851" y="11153"/>
                    <a:pt x="693" y="10995"/>
                    <a:pt x="693" y="10806"/>
                  </a:cubicBezTo>
                  <a:lnTo>
                    <a:pt x="693" y="2458"/>
                  </a:lnTo>
                  <a:cubicBezTo>
                    <a:pt x="693" y="2268"/>
                    <a:pt x="851" y="2111"/>
                    <a:pt x="1040" y="2111"/>
                  </a:cubicBezTo>
                  <a:lnTo>
                    <a:pt x="2143" y="2111"/>
                  </a:lnTo>
                  <a:cubicBezTo>
                    <a:pt x="2300" y="2489"/>
                    <a:pt x="2647" y="2804"/>
                    <a:pt x="3119" y="2804"/>
                  </a:cubicBezTo>
                  <a:lnTo>
                    <a:pt x="5986" y="2804"/>
                  </a:lnTo>
                  <a:cubicBezTo>
                    <a:pt x="6396" y="2804"/>
                    <a:pt x="6805" y="2521"/>
                    <a:pt x="6963" y="2111"/>
                  </a:cubicBezTo>
                  <a:close/>
                  <a:moveTo>
                    <a:pt x="4506" y="0"/>
                  </a:moveTo>
                  <a:cubicBezTo>
                    <a:pt x="4096" y="0"/>
                    <a:pt x="3686" y="284"/>
                    <a:pt x="3529" y="725"/>
                  </a:cubicBezTo>
                  <a:lnTo>
                    <a:pt x="3088" y="725"/>
                  </a:lnTo>
                  <a:cubicBezTo>
                    <a:pt x="2678" y="725"/>
                    <a:pt x="2269" y="1008"/>
                    <a:pt x="2111" y="1418"/>
                  </a:cubicBezTo>
                  <a:lnTo>
                    <a:pt x="1009" y="1418"/>
                  </a:lnTo>
                  <a:cubicBezTo>
                    <a:pt x="410" y="1418"/>
                    <a:pt x="0" y="1890"/>
                    <a:pt x="0" y="2458"/>
                  </a:cubicBezTo>
                  <a:lnTo>
                    <a:pt x="0" y="10806"/>
                  </a:lnTo>
                  <a:cubicBezTo>
                    <a:pt x="0" y="11405"/>
                    <a:pt x="473" y="11814"/>
                    <a:pt x="1009" y="11814"/>
                  </a:cubicBezTo>
                  <a:lnTo>
                    <a:pt x="7971" y="11814"/>
                  </a:lnTo>
                  <a:cubicBezTo>
                    <a:pt x="8570" y="11814"/>
                    <a:pt x="9011" y="11342"/>
                    <a:pt x="9011" y="10806"/>
                  </a:cubicBezTo>
                  <a:lnTo>
                    <a:pt x="9011" y="2458"/>
                  </a:lnTo>
                  <a:cubicBezTo>
                    <a:pt x="9074" y="1859"/>
                    <a:pt x="8601" y="1418"/>
                    <a:pt x="8034" y="1418"/>
                  </a:cubicBezTo>
                  <a:lnTo>
                    <a:pt x="6931" y="1418"/>
                  </a:lnTo>
                  <a:cubicBezTo>
                    <a:pt x="6774" y="1040"/>
                    <a:pt x="6396" y="725"/>
                    <a:pt x="5923" y="725"/>
                  </a:cubicBezTo>
                  <a:lnTo>
                    <a:pt x="5545" y="725"/>
                  </a:lnTo>
                  <a:cubicBezTo>
                    <a:pt x="5514" y="567"/>
                    <a:pt x="5388" y="441"/>
                    <a:pt x="5262" y="315"/>
                  </a:cubicBezTo>
                  <a:cubicBezTo>
                    <a:pt x="5073" y="126"/>
                    <a:pt x="4789" y="0"/>
                    <a:pt x="45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4">
              <a:extLst>
                <a:ext uri="{FF2B5EF4-FFF2-40B4-BE49-F238E27FC236}">
                  <a16:creationId xmlns:a16="http://schemas.microsoft.com/office/drawing/2014/main" id="{01AF6EFE-3562-7DD6-FA12-176EE1417B8F}"/>
                </a:ext>
              </a:extLst>
            </p:cNvPr>
            <p:cNvSpPr/>
            <p:nvPr/>
          </p:nvSpPr>
          <p:spPr>
            <a:xfrm>
              <a:off x="6201225" y="2762575"/>
              <a:ext cx="52775" cy="49650"/>
            </a:xfrm>
            <a:custGeom>
              <a:avLst/>
              <a:gdLst/>
              <a:ahLst/>
              <a:cxnLst/>
              <a:rect l="l" t="t" r="r" b="b"/>
              <a:pathLst>
                <a:path w="2111" h="1986" extrusionOk="0">
                  <a:moveTo>
                    <a:pt x="406" y="1"/>
                  </a:moveTo>
                  <a:cubicBezTo>
                    <a:pt x="315" y="1"/>
                    <a:pt x="221" y="32"/>
                    <a:pt x="158" y="95"/>
                  </a:cubicBezTo>
                  <a:cubicBezTo>
                    <a:pt x="63" y="190"/>
                    <a:pt x="63" y="442"/>
                    <a:pt x="158" y="568"/>
                  </a:cubicBezTo>
                  <a:lnTo>
                    <a:pt x="599" y="977"/>
                  </a:lnTo>
                  <a:lnTo>
                    <a:pt x="158" y="1418"/>
                  </a:lnTo>
                  <a:cubicBezTo>
                    <a:pt x="0" y="1544"/>
                    <a:pt x="0" y="1733"/>
                    <a:pt x="158" y="1891"/>
                  </a:cubicBezTo>
                  <a:cubicBezTo>
                    <a:pt x="221" y="1954"/>
                    <a:pt x="315" y="1985"/>
                    <a:pt x="406" y="1985"/>
                  </a:cubicBezTo>
                  <a:cubicBezTo>
                    <a:pt x="496" y="1985"/>
                    <a:pt x="583" y="1954"/>
                    <a:pt x="630" y="1891"/>
                  </a:cubicBezTo>
                  <a:lnTo>
                    <a:pt x="1071" y="1450"/>
                  </a:lnTo>
                  <a:lnTo>
                    <a:pt x="1512" y="1891"/>
                  </a:lnTo>
                  <a:cubicBezTo>
                    <a:pt x="1575" y="1954"/>
                    <a:pt x="1662" y="1985"/>
                    <a:pt x="1749" y="1985"/>
                  </a:cubicBezTo>
                  <a:cubicBezTo>
                    <a:pt x="1835" y="1985"/>
                    <a:pt x="1922" y="1954"/>
                    <a:pt x="1985" y="1891"/>
                  </a:cubicBezTo>
                  <a:cubicBezTo>
                    <a:pt x="2111" y="1765"/>
                    <a:pt x="2111" y="1544"/>
                    <a:pt x="1985" y="1418"/>
                  </a:cubicBezTo>
                  <a:lnTo>
                    <a:pt x="1544" y="977"/>
                  </a:lnTo>
                  <a:lnTo>
                    <a:pt x="1985" y="568"/>
                  </a:lnTo>
                  <a:cubicBezTo>
                    <a:pt x="2111" y="442"/>
                    <a:pt x="2111" y="190"/>
                    <a:pt x="1985" y="95"/>
                  </a:cubicBezTo>
                  <a:cubicBezTo>
                    <a:pt x="1922" y="32"/>
                    <a:pt x="1835" y="1"/>
                    <a:pt x="1749" y="1"/>
                  </a:cubicBezTo>
                  <a:cubicBezTo>
                    <a:pt x="1662" y="1"/>
                    <a:pt x="1575" y="32"/>
                    <a:pt x="1512" y="95"/>
                  </a:cubicBezTo>
                  <a:lnTo>
                    <a:pt x="1071" y="505"/>
                  </a:lnTo>
                  <a:lnTo>
                    <a:pt x="630" y="95"/>
                  </a:lnTo>
                  <a:cubicBezTo>
                    <a:pt x="583" y="32"/>
                    <a:pt x="496" y="1"/>
                    <a:pt x="4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4">
              <a:extLst>
                <a:ext uri="{FF2B5EF4-FFF2-40B4-BE49-F238E27FC236}">
                  <a16:creationId xmlns:a16="http://schemas.microsoft.com/office/drawing/2014/main" id="{2D4DE5F8-9263-4CA6-FE48-9A973BC9B174}"/>
                </a:ext>
              </a:extLst>
            </p:cNvPr>
            <p:cNvSpPr/>
            <p:nvPr/>
          </p:nvSpPr>
          <p:spPr>
            <a:xfrm>
              <a:off x="6308325" y="2882300"/>
              <a:ext cx="51225" cy="49650"/>
            </a:xfrm>
            <a:custGeom>
              <a:avLst/>
              <a:gdLst/>
              <a:ahLst/>
              <a:cxnLst/>
              <a:rect l="l" t="t" r="r" b="b"/>
              <a:pathLst>
                <a:path w="2049" h="1986" extrusionOk="0">
                  <a:moveTo>
                    <a:pt x="363" y="0"/>
                  </a:moveTo>
                  <a:cubicBezTo>
                    <a:pt x="276" y="0"/>
                    <a:pt x="190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lnTo>
                    <a:pt x="568" y="1009"/>
                  </a:lnTo>
                  <a:lnTo>
                    <a:pt x="127" y="1450"/>
                  </a:lnTo>
                  <a:cubicBezTo>
                    <a:pt x="1" y="1544"/>
                    <a:pt x="1" y="1796"/>
                    <a:pt x="127" y="1891"/>
                  </a:cubicBezTo>
                  <a:cubicBezTo>
                    <a:pt x="190" y="1954"/>
                    <a:pt x="276" y="1985"/>
                    <a:pt x="363" y="1985"/>
                  </a:cubicBezTo>
                  <a:cubicBezTo>
                    <a:pt x="450" y="1985"/>
                    <a:pt x="536" y="1954"/>
                    <a:pt x="599" y="1891"/>
                  </a:cubicBezTo>
                  <a:lnTo>
                    <a:pt x="1040" y="1481"/>
                  </a:lnTo>
                  <a:lnTo>
                    <a:pt x="1481" y="1891"/>
                  </a:lnTo>
                  <a:cubicBezTo>
                    <a:pt x="1529" y="1954"/>
                    <a:pt x="1615" y="1985"/>
                    <a:pt x="1706" y="1985"/>
                  </a:cubicBezTo>
                  <a:cubicBezTo>
                    <a:pt x="1797" y="1985"/>
                    <a:pt x="1891" y="1954"/>
                    <a:pt x="1954" y="1891"/>
                  </a:cubicBezTo>
                  <a:cubicBezTo>
                    <a:pt x="2049" y="1796"/>
                    <a:pt x="2049" y="1544"/>
                    <a:pt x="1954" y="1450"/>
                  </a:cubicBezTo>
                  <a:lnTo>
                    <a:pt x="1513" y="1009"/>
                  </a:lnTo>
                  <a:lnTo>
                    <a:pt x="1954" y="567"/>
                  </a:lnTo>
                  <a:cubicBezTo>
                    <a:pt x="2049" y="441"/>
                    <a:pt x="2049" y="252"/>
                    <a:pt x="1954" y="95"/>
                  </a:cubicBezTo>
                  <a:cubicBezTo>
                    <a:pt x="1891" y="32"/>
                    <a:pt x="1804" y="0"/>
                    <a:pt x="1718" y="0"/>
                  </a:cubicBezTo>
                  <a:cubicBezTo>
                    <a:pt x="1631" y="0"/>
                    <a:pt x="1544" y="32"/>
                    <a:pt x="1481" y="95"/>
                  </a:cubicBezTo>
                  <a:lnTo>
                    <a:pt x="1040" y="536"/>
                  </a:lnTo>
                  <a:lnTo>
                    <a:pt x="599" y="95"/>
                  </a:lnTo>
                  <a:cubicBezTo>
                    <a:pt x="536" y="32"/>
                    <a:pt x="45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4">
              <a:extLst>
                <a:ext uri="{FF2B5EF4-FFF2-40B4-BE49-F238E27FC236}">
                  <a16:creationId xmlns:a16="http://schemas.microsoft.com/office/drawing/2014/main" id="{1688F730-1F77-989F-A6BF-80F34BA072FF}"/>
                </a:ext>
              </a:extLst>
            </p:cNvPr>
            <p:cNvSpPr/>
            <p:nvPr/>
          </p:nvSpPr>
          <p:spPr>
            <a:xfrm>
              <a:off x="6200425" y="2759425"/>
              <a:ext cx="156775" cy="174875"/>
            </a:xfrm>
            <a:custGeom>
              <a:avLst/>
              <a:gdLst/>
              <a:ahLst/>
              <a:cxnLst/>
              <a:rect l="l" t="t" r="r" b="b"/>
              <a:pathLst>
                <a:path w="6271" h="6995" extrusionOk="0">
                  <a:moveTo>
                    <a:pt x="1103" y="5609"/>
                  </a:moveTo>
                  <a:cubicBezTo>
                    <a:pt x="1292" y="5609"/>
                    <a:pt x="1450" y="5766"/>
                    <a:pt x="1450" y="5955"/>
                  </a:cubicBezTo>
                  <a:cubicBezTo>
                    <a:pt x="1450" y="6144"/>
                    <a:pt x="1292" y="6302"/>
                    <a:pt x="1103" y="6302"/>
                  </a:cubicBezTo>
                  <a:cubicBezTo>
                    <a:pt x="914" y="6302"/>
                    <a:pt x="757" y="6144"/>
                    <a:pt x="757" y="5955"/>
                  </a:cubicBezTo>
                  <a:cubicBezTo>
                    <a:pt x="757" y="5766"/>
                    <a:pt x="914" y="5609"/>
                    <a:pt x="1103" y="5609"/>
                  </a:cubicBezTo>
                  <a:close/>
                  <a:moveTo>
                    <a:pt x="5325" y="1"/>
                  </a:moveTo>
                  <a:cubicBezTo>
                    <a:pt x="5230" y="1"/>
                    <a:pt x="5136" y="64"/>
                    <a:pt x="5073" y="127"/>
                  </a:cubicBezTo>
                  <a:lnTo>
                    <a:pt x="4380" y="851"/>
                  </a:lnTo>
                  <a:cubicBezTo>
                    <a:pt x="4254" y="946"/>
                    <a:pt x="4254" y="1198"/>
                    <a:pt x="4380" y="1324"/>
                  </a:cubicBezTo>
                  <a:cubicBezTo>
                    <a:pt x="4443" y="1371"/>
                    <a:pt x="4529" y="1395"/>
                    <a:pt x="4616" y="1395"/>
                  </a:cubicBezTo>
                  <a:cubicBezTo>
                    <a:pt x="4703" y="1395"/>
                    <a:pt x="4789" y="1371"/>
                    <a:pt x="4852" y="1324"/>
                  </a:cubicBezTo>
                  <a:lnTo>
                    <a:pt x="4978" y="1198"/>
                  </a:lnTo>
                  <a:lnTo>
                    <a:pt x="4978" y="2458"/>
                  </a:lnTo>
                  <a:cubicBezTo>
                    <a:pt x="4978" y="2647"/>
                    <a:pt x="4821" y="2805"/>
                    <a:pt x="4600" y="2805"/>
                  </a:cubicBezTo>
                  <a:lnTo>
                    <a:pt x="1765" y="2805"/>
                  </a:lnTo>
                  <a:cubicBezTo>
                    <a:pt x="1513" y="2805"/>
                    <a:pt x="1229" y="2931"/>
                    <a:pt x="1040" y="3120"/>
                  </a:cubicBezTo>
                  <a:cubicBezTo>
                    <a:pt x="820" y="3309"/>
                    <a:pt x="725" y="3592"/>
                    <a:pt x="725" y="3876"/>
                  </a:cubicBezTo>
                  <a:lnTo>
                    <a:pt x="725" y="4978"/>
                  </a:lnTo>
                  <a:cubicBezTo>
                    <a:pt x="316" y="5136"/>
                    <a:pt x="1" y="5482"/>
                    <a:pt x="1" y="5955"/>
                  </a:cubicBezTo>
                  <a:cubicBezTo>
                    <a:pt x="1" y="6554"/>
                    <a:pt x="473" y="6995"/>
                    <a:pt x="1040" y="6995"/>
                  </a:cubicBezTo>
                  <a:cubicBezTo>
                    <a:pt x="1607" y="6995"/>
                    <a:pt x="2048" y="6522"/>
                    <a:pt x="2048" y="5955"/>
                  </a:cubicBezTo>
                  <a:cubicBezTo>
                    <a:pt x="2048" y="5514"/>
                    <a:pt x="1765" y="5136"/>
                    <a:pt x="1355" y="4978"/>
                  </a:cubicBezTo>
                  <a:lnTo>
                    <a:pt x="1355" y="3876"/>
                  </a:lnTo>
                  <a:cubicBezTo>
                    <a:pt x="1355" y="3687"/>
                    <a:pt x="1513" y="3529"/>
                    <a:pt x="1702" y="3529"/>
                  </a:cubicBezTo>
                  <a:lnTo>
                    <a:pt x="4537" y="3529"/>
                  </a:lnTo>
                  <a:cubicBezTo>
                    <a:pt x="5136" y="3529"/>
                    <a:pt x="5545" y="3057"/>
                    <a:pt x="5545" y="2490"/>
                  </a:cubicBezTo>
                  <a:lnTo>
                    <a:pt x="5545" y="1229"/>
                  </a:lnTo>
                  <a:lnTo>
                    <a:pt x="5671" y="1355"/>
                  </a:lnTo>
                  <a:cubicBezTo>
                    <a:pt x="5734" y="1418"/>
                    <a:pt x="5821" y="1450"/>
                    <a:pt x="5908" y="1450"/>
                  </a:cubicBezTo>
                  <a:cubicBezTo>
                    <a:pt x="5994" y="1450"/>
                    <a:pt x="6081" y="1418"/>
                    <a:pt x="6144" y="1355"/>
                  </a:cubicBezTo>
                  <a:cubicBezTo>
                    <a:pt x="6270" y="1229"/>
                    <a:pt x="6270" y="1009"/>
                    <a:pt x="6144" y="883"/>
                  </a:cubicBezTo>
                  <a:lnTo>
                    <a:pt x="5545" y="127"/>
                  </a:lnTo>
                  <a:cubicBezTo>
                    <a:pt x="5482" y="64"/>
                    <a:pt x="5388" y="1"/>
                    <a:pt x="5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4">
              <a:extLst>
                <a:ext uri="{FF2B5EF4-FFF2-40B4-BE49-F238E27FC236}">
                  <a16:creationId xmlns:a16="http://schemas.microsoft.com/office/drawing/2014/main" id="{2265D222-C4B6-64AE-1F77-613957D0DBAA}"/>
                </a:ext>
              </a:extLst>
            </p:cNvPr>
            <p:cNvSpPr/>
            <p:nvPr/>
          </p:nvSpPr>
          <p:spPr>
            <a:xfrm>
              <a:off x="6412300" y="2742900"/>
              <a:ext cx="52800" cy="208725"/>
            </a:xfrm>
            <a:custGeom>
              <a:avLst/>
              <a:gdLst/>
              <a:ahLst/>
              <a:cxnLst/>
              <a:rect l="l" t="t" r="r" b="b"/>
              <a:pathLst>
                <a:path w="2112" h="8349" extrusionOk="0">
                  <a:moveTo>
                    <a:pt x="1009" y="662"/>
                  </a:moveTo>
                  <a:cubicBezTo>
                    <a:pt x="1229" y="662"/>
                    <a:pt x="1387" y="819"/>
                    <a:pt x="1387" y="1040"/>
                  </a:cubicBezTo>
                  <a:lnTo>
                    <a:pt x="1387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662" y="819"/>
                    <a:pt x="820" y="662"/>
                    <a:pt x="1009" y="662"/>
                  </a:cubicBezTo>
                  <a:close/>
                  <a:moveTo>
                    <a:pt x="1387" y="2048"/>
                  </a:moveTo>
                  <a:lnTo>
                    <a:pt x="1387" y="6017"/>
                  </a:lnTo>
                  <a:cubicBezTo>
                    <a:pt x="1261" y="5986"/>
                    <a:pt x="1142" y="5970"/>
                    <a:pt x="1024" y="5970"/>
                  </a:cubicBezTo>
                  <a:cubicBezTo>
                    <a:pt x="906" y="5970"/>
                    <a:pt x="788" y="5986"/>
                    <a:pt x="662" y="6017"/>
                  </a:cubicBezTo>
                  <a:lnTo>
                    <a:pt x="662" y="2048"/>
                  </a:lnTo>
                  <a:close/>
                  <a:moveTo>
                    <a:pt x="1009" y="6711"/>
                  </a:moveTo>
                  <a:cubicBezTo>
                    <a:pt x="1103" y="6711"/>
                    <a:pt x="1166" y="6711"/>
                    <a:pt x="1261" y="6742"/>
                  </a:cubicBezTo>
                  <a:lnTo>
                    <a:pt x="1009" y="7246"/>
                  </a:lnTo>
                  <a:lnTo>
                    <a:pt x="788" y="6742"/>
                  </a:lnTo>
                  <a:cubicBezTo>
                    <a:pt x="851" y="6711"/>
                    <a:pt x="946" y="6711"/>
                    <a:pt x="1009" y="6711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6616"/>
                  </a:lnTo>
                  <a:cubicBezTo>
                    <a:pt x="0" y="6648"/>
                    <a:pt x="0" y="6742"/>
                    <a:pt x="32" y="6774"/>
                  </a:cubicBezTo>
                  <a:lnTo>
                    <a:pt x="757" y="8160"/>
                  </a:lnTo>
                  <a:cubicBezTo>
                    <a:pt x="788" y="8286"/>
                    <a:pt x="946" y="8349"/>
                    <a:pt x="1040" y="8349"/>
                  </a:cubicBezTo>
                  <a:cubicBezTo>
                    <a:pt x="1166" y="8349"/>
                    <a:pt x="1292" y="8286"/>
                    <a:pt x="1355" y="8160"/>
                  </a:cubicBezTo>
                  <a:lnTo>
                    <a:pt x="2080" y="6774"/>
                  </a:lnTo>
                  <a:cubicBezTo>
                    <a:pt x="2111" y="6742"/>
                    <a:pt x="2111" y="6648"/>
                    <a:pt x="2111" y="6616"/>
                  </a:cubicBezTo>
                  <a:lnTo>
                    <a:pt x="2111" y="1040"/>
                  </a:ln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74">
            <a:extLst>
              <a:ext uri="{FF2B5EF4-FFF2-40B4-BE49-F238E27FC236}">
                <a16:creationId xmlns:a16="http://schemas.microsoft.com/office/drawing/2014/main" id="{43CEE4C7-BFE1-36E0-3858-85E615C26F6E}"/>
              </a:ext>
            </a:extLst>
          </p:cNvPr>
          <p:cNvSpPr/>
          <p:nvPr/>
        </p:nvSpPr>
        <p:spPr>
          <a:xfrm>
            <a:off x="1885097" y="1848216"/>
            <a:ext cx="244002" cy="237747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0" name="Google Shape;2420;p74">
            <a:extLst>
              <a:ext uri="{FF2B5EF4-FFF2-40B4-BE49-F238E27FC236}">
                <a16:creationId xmlns:a16="http://schemas.microsoft.com/office/drawing/2014/main" id="{5972E17F-319E-CC85-2181-C124981D4E99}"/>
              </a:ext>
            </a:extLst>
          </p:cNvPr>
          <p:cNvGrpSpPr/>
          <p:nvPr/>
        </p:nvGrpSpPr>
        <p:grpSpPr>
          <a:xfrm>
            <a:off x="7018195" y="1848225"/>
            <a:ext cx="237754" cy="237731"/>
            <a:chOff x="-35495600" y="1912725"/>
            <a:chExt cx="292225" cy="293025"/>
          </a:xfrm>
        </p:grpSpPr>
        <p:sp>
          <p:nvSpPr>
            <p:cNvPr id="2421" name="Google Shape;2421;p74">
              <a:extLst>
                <a:ext uri="{FF2B5EF4-FFF2-40B4-BE49-F238E27FC236}">
                  <a16:creationId xmlns:a16="http://schemas.microsoft.com/office/drawing/2014/main" id="{AC002165-DA13-BE13-0DF9-92A2BDDB9AEE}"/>
                </a:ext>
              </a:extLst>
            </p:cNvPr>
            <p:cNvSpPr/>
            <p:nvPr/>
          </p:nvSpPr>
          <p:spPr>
            <a:xfrm>
              <a:off x="-35495600" y="1912725"/>
              <a:ext cx="102400" cy="293025"/>
            </a:xfrm>
            <a:custGeom>
              <a:avLst/>
              <a:gdLst/>
              <a:ahLst/>
              <a:cxnLst/>
              <a:rect l="l" t="t" r="r" b="b"/>
              <a:pathLst>
                <a:path w="4096" h="11721" extrusionOk="0">
                  <a:moveTo>
                    <a:pt x="3088" y="726"/>
                  </a:moveTo>
                  <a:cubicBezTo>
                    <a:pt x="3277" y="726"/>
                    <a:pt x="3435" y="883"/>
                    <a:pt x="3435" y="1041"/>
                  </a:cubicBezTo>
                  <a:lnTo>
                    <a:pt x="3435" y="3120"/>
                  </a:lnTo>
                  <a:cubicBezTo>
                    <a:pt x="3435" y="3309"/>
                    <a:pt x="3277" y="3467"/>
                    <a:pt x="3088" y="3467"/>
                  </a:cubicBezTo>
                  <a:lnTo>
                    <a:pt x="2710" y="3467"/>
                  </a:lnTo>
                  <a:lnTo>
                    <a:pt x="2710" y="726"/>
                  </a:lnTo>
                  <a:close/>
                  <a:moveTo>
                    <a:pt x="2080" y="757"/>
                  </a:moveTo>
                  <a:lnTo>
                    <a:pt x="2080" y="3561"/>
                  </a:lnTo>
                  <a:cubicBezTo>
                    <a:pt x="1702" y="3719"/>
                    <a:pt x="1418" y="4065"/>
                    <a:pt x="1418" y="4538"/>
                  </a:cubicBezTo>
                  <a:lnTo>
                    <a:pt x="1418" y="7310"/>
                  </a:lnTo>
                  <a:cubicBezTo>
                    <a:pt x="1418" y="7720"/>
                    <a:pt x="1702" y="8129"/>
                    <a:pt x="2080" y="8287"/>
                  </a:cubicBezTo>
                  <a:lnTo>
                    <a:pt x="2080" y="11028"/>
                  </a:lnTo>
                  <a:cubicBezTo>
                    <a:pt x="1292" y="10870"/>
                    <a:pt x="725" y="10177"/>
                    <a:pt x="725" y="9326"/>
                  </a:cubicBezTo>
                  <a:lnTo>
                    <a:pt x="725" y="2458"/>
                  </a:lnTo>
                  <a:cubicBezTo>
                    <a:pt x="725" y="1639"/>
                    <a:pt x="1292" y="915"/>
                    <a:pt x="2080" y="757"/>
                  </a:cubicBezTo>
                  <a:close/>
                  <a:moveTo>
                    <a:pt x="3136" y="8314"/>
                  </a:moveTo>
                  <a:cubicBezTo>
                    <a:pt x="3303" y="8314"/>
                    <a:pt x="3435" y="8461"/>
                    <a:pt x="3435" y="8633"/>
                  </a:cubicBezTo>
                  <a:lnTo>
                    <a:pt x="3435" y="10681"/>
                  </a:lnTo>
                  <a:cubicBezTo>
                    <a:pt x="3435" y="10870"/>
                    <a:pt x="3277" y="11028"/>
                    <a:pt x="3088" y="11028"/>
                  </a:cubicBezTo>
                  <a:lnTo>
                    <a:pt x="2710" y="11028"/>
                  </a:lnTo>
                  <a:lnTo>
                    <a:pt x="2710" y="8318"/>
                  </a:lnTo>
                  <a:lnTo>
                    <a:pt x="3088" y="8318"/>
                  </a:lnTo>
                  <a:cubicBezTo>
                    <a:pt x="3104" y="8316"/>
                    <a:pt x="3120" y="8314"/>
                    <a:pt x="3136" y="8314"/>
                  </a:cubicBezTo>
                  <a:close/>
                  <a:moveTo>
                    <a:pt x="2395" y="1"/>
                  </a:moveTo>
                  <a:cubicBezTo>
                    <a:pt x="1072" y="1"/>
                    <a:pt x="0" y="1104"/>
                    <a:pt x="0" y="2427"/>
                  </a:cubicBezTo>
                  <a:lnTo>
                    <a:pt x="0" y="9263"/>
                  </a:lnTo>
                  <a:cubicBezTo>
                    <a:pt x="0" y="10618"/>
                    <a:pt x="1072" y="11721"/>
                    <a:pt x="2395" y="11721"/>
                  </a:cubicBezTo>
                  <a:lnTo>
                    <a:pt x="3088" y="11721"/>
                  </a:lnTo>
                  <a:cubicBezTo>
                    <a:pt x="3624" y="11721"/>
                    <a:pt x="4096" y="11248"/>
                    <a:pt x="4096" y="10681"/>
                  </a:cubicBezTo>
                  <a:lnTo>
                    <a:pt x="4096" y="8633"/>
                  </a:lnTo>
                  <a:cubicBezTo>
                    <a:pt x="4096" y="8098"/>
                    <a:pt x="3624" y="7625"/>
                    <a:pt x="3088" y="7625"/>
                  </a:cubicBezTo>
                  <a:lnTo>
                    <a:pt x="2395" y="7625"/>
                  </a:lnTo>
                  <a:cubicBezTo>
                    <a:pt x="2206" y="7625"/>
                    <a:pt x="2048" y="7468"/>
                    <a:pt x="2048" y="7247"/>
                  </a:cubicBezTo>
                  <a:lnTo>
                    <a:pt x="2048" y="4506"/>
                  </a:lnTo>
                  <a:cubicBezTo>
                    <a:pt x="2048" y="4317"/>
                    <a:pt x="2206" y="4160"/>
                    <a:pt x="2395" y="4160"/>
                  </a:cubicBezTo>
                  <a:lnTo>
                    <a:pt x="3088" y="4160"/>
                  </a:lnTo>
                  <a:cubicBezTo>
                    <a:pt x="3624" y="4160"/>
                    <a:pt x="4096" y="3687"/>
                    <a:pt x="4096" y="3120"/>
                  </a:cubicBezTo>
                  <a:lnTo>
                    <a:pt x="4096" y="1041"/>
                  </a:lnTo>
                  <a:cubicBezTo>
                    <a:pt x="4096" y="474"/>
                    <a:pt x="3624" y="1"/>
                    <a:pt x="30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74">
              <a:extLst>
                <a:ext uri="{FF2B5EF4-FFF2-40B4-BE49-F238E27FC236}">
                  <a16:creationId xmlns:a16="http://schemas.microsoft.com/office/drawing/2014/main" id="{66DDA4E7-F670-60F5-74CA-D9EB46F2E423}"/>
                </a:ext>
              </a:extLst>
            </p:cNvPr>
            <p:cNvSpPr/>
            <p:nvPr/>
          </p:nvSpPr>
          <p:spPr>
            <a:xfrm>
              <a:off x="-35305775" y="1912725"/>
              <a:ext cx="102400" cy="292250"/>
            </a:xfrm>
            <a:custGeom>
              <a:avLst/>
              <a:gdLst/>
              <a:ahLst/>
              <a:cxnLst/>
              <a:rect l="l" t="t" r="r" b="b"/>
              <a:pathLst>
                <a:path w="4096" h="11690" extrusionOk="0">
                  <a:moveTo>
                    <a:pt x="1386" y="694"/>
                  </a:moveTo>
                  <a:lnTo>
                    <a:pt x="1386" y="3435"/>
                  </a:lnTo>
                  <a:lnTo>
                    <a:pt x="1040" y="3435"/>
                  </a:lnTo>
                  <a:cubicBezTo>
                    <a:pt x="1023" y="3438"/>
                    <a:pt x="1007" y="3439"/>
                    <a:pt x="992" y="3439"/>
                  </a:cubicBezTo>
                  <a:cubicBezTo>
                    <a:pt x="825" y="3439"/>
                    <a:pt x="693" y="3293"/>
                    <a:pt x="693" y="3120"/>
                  </a:cubicBezTo>
                  <a:lnTo>
                    <a:pt x="693" y="1041"/>
                  </a:lnTo>
                  <a:cubicBezTo>
                    <a:pt x="693" y="852"/>
                    <a:pt x="851" y="694"/>
                    <a:pt x="1040" y="694"/>
                  </a:cubicBezTo>
                  <a:close/>
                  <a:moveTo>
                    <a:pt x="1386" y="8287"/>
                  </a:moveTo>
                  <a:lnTo>
                    <a:pt x="1386" y="10996"/>
                  </a:lnTo>
                  <a:lnTo>
                    <a:pt x="1040" y="10996"/>
                  </a:lnTo>
                  <a:cubicBezTo>
                    <a:pt x="851" y="10996"/>
                    <a:pt x="693" y="10839"/>
                    <a:pt x="693" y="10681"/>
                  </a:cubicBezTo>
                  <a:lnTo>
                    <a:pt x="693" y="8633"/>
                  </a:lnTo>
                  <a:cubicBezTo>
                    <a:pt x="693" y="8444"/>
                    <a:pt x="851" y="8287"/>
                    <a:pt x="1040" y="8287"/>
                  </a:cubicBezTo>
                  <a:close/>
                  <a:moveTo>
                    <a:pt x="2016" y="757"/>
                  </a:moveTo>
                  <a:cubicBezTo>
                    <a:pt x="2804" y="915"/>
                    <a:pt x="3403" y="1639"/>
                    <a:pt x="3403" y="2458"/>
                  </a:cubicBezTo>
                  <a:lnTo>
                    <a:pt x="3403" y="9295"/>
                  </a:lnTo>
                  <a:cubicBezTo>
                    <a:pt x="3403" y="10114"/>
                    <a:pt x="2804" y="10839"/>
                    <a:pt x="2016" y="10996"/>
                  </a:cubicBezTo>
                  <a:lnTo>
                    <a:pt x="2016" y="8255"/>
                  </a:lnTo>
                  <a:cubicBezTo>
                    <a:pt x="2426" y="8098"/>
                    <a:pt x="2678" y="7720"/>
                    <a:pt x="2678" y="7247"/>
                  </a:cubicBezTo>
                  <a:lnTo>
                    <a:pt x="2678" y="4506"/>
                  </a:lnTo>
                  <a:cubicBezTo>
                    <a:pt x="2678" y="4065"/>
                    <a:pt x="2426" y="3687"/>
                    <a:pt x="2016" y="3530"/>
                  </a:cubicBezTo>
                  <a:lnTo>
                    <a:pt x="2016" y="757"/>
                  </a:lnTo>
                  <a:close/>
                  <a:moveTo>
                    <a:pt x="1040" y="1"/>
                  </a:moveTo>
                  <a:cubicBezTo>
                    <a:pt x="473" y="1"/>
                    <a:pt x="0" y="474"/>
                    <a:pt x="0" y="1041"/>
                  </a:cubicBezTo>
                  <a:lnTo>
                    <a:pt x="0" y="3120"/>
                  </a:lnTo>
                  <a:cubicBezTo>
                    <a:pt x="0" y="3687"/>
                    <a:pt x="473" y="4128"/>
                    <a:pt x="1040" y="4128"/>
                  </a:cubicBezTo>
                  <a:lnTo>
                    <a:pt x="1701" y="4128"/>
                  </a:lnTo>
                  <a:cubicBezTo>
                    <a:pt x="1890" y="4128"/>
                    <a:pt x="2048" y="4286"/>
                    <a:pt x="2048" y="4506"/>
                  </a:cubicBezTo>
                  <a:lnTo>
                    <a:pt x="2048" y="7247"/>
                  </a:lnTo>
                  <a:cubicBezTo>
                    <a:pt x="2048" y="7436"/>
                    <a:pt x="1890" y="7625"/>
                    <a:pt x="1701" y="7625"/>
                  </a:cubicBezTo>
                  <a:lnTo>
                    <a:pt x="1040" y="7625"/>
                  </a:lnTo>
                  <a:cubicBezTo>
                    <a:pt x="473" y="7625"/>
                    <a:pt x="0" y="8098"/>
                    <a:pt x="0" y="8633"/>
                  </a:cubicBezTo>
                  <a:lnTo>
                    <a:pt x="0" y="10681"/>
                  </a:lnTo>
                  <a:cubicBezTo>
                    <a:pt x="0" y="11248"/>
                    <a:pt x="473" y="11689"/>
                    <a:pt x="1040" y="11689"/>
                  </a:cubicBezTo>
                  <a:lnTo>
                    <a:pt x="1701" y="11689"/>
                  </a:lnTo>
                  <a:cubicBezTo>
                    <a:pt x="3056" y="11689"/>
                    <a:pt x="4096" y="10650"/>
                    <a:pt x="4096" y="9295"/>
                  </a:cubicBezTo>
                  <a:lnTo>
                    <a:pt x="4096" y="2458"/>
                  </a:lnTo>
                  <a:cubicBezTo>
                    <a:pt x="4096" y="1104"/>
                    <a:pt x="2993" y="1"/>
                    <a:pt x="1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74">
              <a:extLst>
                <a:ext uri="{FF2B5EF4-FFF2-40B4-BE49-F238E27FC236}">
                  <a16:creationId xmlns:a16="http://schemas.microsoft.com/office/drawing/2014/main" id="{79B6B734-1D8F-E509-898B-4E082E2661E1}"/>
                </a:ext>
              </a:extLst>
            </p:cNvPr>
            <p:cNvSpPr/>
            <p:nvPr/>
          </p:nvSpPr>
          <p:spPr>
            <a:xfrm>
              <a:off x="-35427875" y="2017025"/>
              <a:ext cx="155200" cy="85800"/>
            </a:xfrm>
            <a:custGeom>
              <a:avLst/>
              <a:gdLst/>
              <a:ahLst/>
              <a:cxnLst/>
              <a:rect l="l" t="t" r="r" b="b"/>
              <a:pathLst>
                <a:path w="6208" h="3432" extrusionOk="0">
                  <a:moveTo>
                    <a:pt x="4853" y="1122"/>
                  </a:moveTo>
                  <a:lnTo>
                    <a:pt x="5420" y="1657"/>
                  </a:lnTo>
                  <a:lnTo>
                    <a:pt x="4853" y="2256"/>
                  </a:lnTo>
                  <a:cubicBezTo>
                    <a:pt x="4821" y="2130"/>
                    <a:pt x="4695" y="2035"/>
                    <a:pt x="4538" y="2035"/>
                  </a:cubicBezTo>
                  <a:lnTo>
                    <a:pt x="1734" y="2035"/>
                  </a:lnTo>
                  <a:cubicBezTo>
                    <a:pt x="1576" y="2035"/>
                    <a:pt x="1482" y="2098"/>
                    <a:pt x="1419" y="2256"/>
                  </a:cubicBezTo>
                  <a:lnTo>
                    <a:pt x="883" y="1657"/>
                  </a:lnTo>
                  <a:lnTo>
                    <a:pt x="1419" y="1122"/>
                  </a:lnTo>
                  <a:cubicBezTo>
                    <a:pt x="1482" y="1248"/>
                    <a:pt x="1576" y="1342"/>
                    <a:pt x="1734" y="1342"/>
                  </a:cubicBezTo>
                  <a:lnTo>
                    <a:pt x="4538" y="1342"/>
                  </a:lnTo>
                  <a:cubicBezTo>
                    <a:pt x="4695" y="1342"/>
                    <a:pt x="4821" y="1279"/>
                    <a:pt x="4853" y="1122"/>
                  </a:cubicBezTo>
                  <a:close/>
                  <a:moveTo>
                    <a:pt x="1715" y="0"/>
                  </a:moveTo>
                  <a:cubicBezTo>
                    <a:pt x="1631" y="0"/>
                    <a:pt x="1553" y="22"/>
                    <a:pt x="1513" y="82"/>
                  </a:cubicBezTo>
                  <a:lnTo>
                    <a:pt x="127" y="1468"/>
                  </a:lnTo>
                  <a:cubicBezTo>
                    <a:pt x="1" y="1594"/>
                    <a:pt x="1" y="1783"/>
                    <a:pt x="127" y="1941"/>
                  </a:cubicBezTo>
                  <a:lnTo>
                    <a:pt x="1513" y="3327"/>
                  </a:lnTo>
                  <a:cubicBezTo>
                    <a:pt x="1550" y="3401"/>
                    <a:pt x="1619" y="3432"/>
                    <a:pt x="1696" y="3432"/>
                  </a:cubicBezTo>
                  <a:cubicBezTo>
                    <a:pt x="1750" y="3432"/>
                    <a:pt x="1807" y="3416"/>
                    <a:pt x="1860" y="3390"/>
                  </a:cubicBezTo>
                  <a:cubicBezTo>
                    <a:pt x="1986" y="3359"/>
                    <a:pt x="2049" y="3201"/>
                    <a:pt x="2049" y="3075"/>
                  </a:cubicBezTo>
                  <a:lnTo>
                    <a:pt x="2049" y="2729"/>
                  </a:lnTo>
                  <a:lnTo>
                    <a:pt x="4160" y="2729"/>
                  </a:lnTo>
                  <a:lnTo>
                    <a:pt x="4160" y="3075"/>
                  </a:lnTo>
                  <a:cubicBezTo>
                    <a:pt x="4160" y="3233"/>
                    <a:pt x="4223" y="3359"/>
                    <a:pt x="4349" y="3390"/>
                  </a:cubicBezTo>
                  <a:cubicBezTo>
                    <a:pt x="4401" y="3416"/>
                    <a:pt x="4458" y="3432"/>
                    <a:pt x="4512" y="3432"/>
                  </a:cubicBezTo>
                  <a:cubicBezTo>
                    <a:pt x="4589" y="3432"/>
                    <a:pt x="4658" y="3401"/>
                    <a:pt x="4695" y="3327"/>
                  </a:cubicBezTo>
                  <a:lnTo>
                    <a:pt x="6081" y="1941"/>
                  </a:lnTo>
                  <a:cubicBezTo>
                    <a:pt x="6207" y="1815"/>
                    <a:pt x="6207" y="1594"/>
                    <a:pt x="6081" y="1468"/>
                  </a:cubicBezTo>
                  <a:lnTo>
                    <a:pt x="4695" y="82"/>
                  </a:lnTo>
                  <a:cubicBezTo>
                    <a:pt x="4649" y="36"/>
                    <a:pt x="4552" y="7"/>
                    <a:pt x="4454" y="7"/>
                  </a:cubicBezTo>
                  <a:cubicBezTo>
                    <a:pt x="4418" y="7"/>
                    <a:pt x="4382" y="11"/>
                    <a:pt x="4349" y="19"/>
                  </a:cubicBezTo>
                  <a:cubicBezTo>
                    <a:pt x="4223" y="51"/>
                    <a:pt x="4160" y="208"/>
                    <a:pt x="4160" y="334"/>
                  </a:cubicBezTo>
                  <a:lnTo>
                    <a:pt x="4160" y="681"/>
                  </a:lnTo>
                  <a:lnTo>
                    <a:pt x="2049" y="681"/>
                  </a:lnTo>
                  <a:lnTo>
                    <a:pt x="2049" y="334"/>
                  </a:lnTo>
                  <a:cubicBezTo>
                    <a:pt x="2049" y="177"/>
                    <a:pt x="1986" y="51"/>
                    <a:pt x="1860" y="19"/>
                  </a:cubicBezTo>
                  <a:cubicBezTo>
                    <a:pt x="1814" y="8"/>
                    <a:pt x="1763" y="0"/>
                    <a:pt x="1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Metin kutusu 1">
            <a:extLst>
              <a:ext uri="{FF2B5EF4-FFF2-40B4-BE49-F238E27FC236}">
                <a16:creationId xmlns:a16="http://schemas.microsoft.com/office/drawing/2014/main" id="{339938D2-7E60-14FA-C831-A50DCC4BA0E6}"/>
              </a:ext>
            </a:extLst>
          </p:cNvPr>
          <p:cNvSpPr txBox="1"/>
          <p:nvPr/>
        </p:nvSpPr>
        <p:spPr>
          <a:xfrm>
            <a:off x="235974" y="4699820"/>
            <a:ext cx="5876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900" dirty="0">
                <a:latin typeface="Barlow" pitchFamily="2" charset="0"/>
              </a:rPr>
              <a:t>*IATS </a:t>
            </a:r>
            <a:r>
              <a:rPr lang="tr-TR" sz="900" dirty="0" err="1">
                <a:latin typeface="Barlow" pitchFamily="2" charset="0"/>
              </a:rPr>
              <a:t>Group</a:t>
            </a:r>
            <a:r>
              <a:rPr lang="tr-TR" sz="900" dirty="0">
                <a:latin typeface="Barlow" pitchFamily="2" charset="0"/>
              </a:rPr>
              <a:t>. </a:t>
            </a:r>
            <a:r>
              <a:rPr lang="tr-TR" sz="900" dirty="0" err="1">
                <a:latin typeface="Barlow" pitchFamily="2" charset="0"/>
              </a:rPr>
              <a:t>Infant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aphakia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treatment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study</a:t>
            </a:r>
            <a:r>
              <a:rPr lang="tr-TR" sz="900" dirty="0">
                <a:latin typeface="Barlow" pitchFamily="2" charset="0"/>
              </a:rPr>
              <a:t>: Evaluation of </a:t>
            </a:r>
            <a:r>
              <a:rPr lang="tr-TR" sz="900" dirty="0" err="1">
                <a:latin typeface="Barlow" pitchFamily="2" charset="0"/>
              </a:rPr>
              <a:t>cataract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morphology</a:t>
            </a:r>
            <a:r>
              <a:rPr lang="tr-TR" sz="900" dirty="0">
                <a:latin typeface="Barlow" pitchFamily="2" charset="0"/>
              </a:rPr>
              <a:t> in </a:t>
            </a:r>
            <a:r>
              <a:rPr lang="tr-TR" sz="900" dirty="0" err="1">
                <a:latin typeface="Barlow" pitchFamily="2" charset="0"/>
              </a:rPr>
              <a:t>eyes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with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monocular</a:t>
            </a:r>
            <a:r>
              <a:rPr lang="tr-TR" sz="900" dirty="0">
                <a:latin typeface="Barlow" pitchFamily="2" charset="0"/>
              </a:rPr>
              <a:t> </a:t>
            </a:r>
            <a:r>
              <a:rPr lang="tr-TR" sz="900" dirty="0" err="1">
                <a:latin typeface="Barlow" pitchFamily="2" charset="0"/>
              </a:rPr>
              <a:t>cataracts</a:t>
            </a:r>
            <a:r>
              <a:rPr lang="tr-TR" sz="900" dirty="0">
                <a:latin typeface="Barlow" pitchFamily="2" charset="0"/>
              </a:rPr>
              <a:t>. </a:t>
            </a:r>
          </a:p>
          <a:p>
            <a:r>
              <a:rPr lang="tr-TR" sz="900" dirty="0">
                <a:latin typeface="Barlow" pitchFamily="2" charset="0"/>
              </a:rPr>
              <a:t>J AAPOS 2011;15:421-6.</a:t>
            </a:r>
          </a:p>
        </p:txBody>
      </p:sp>
      <p:sp>
        <p:nvSpPr>
          <p:cNvPr id="11" name="Google Shape;2409;p74">
            <a:extLst>
              <a:ext uri="{FF2B5EF4-FFF2-40B4-BE49-F238E27FC236}">
                <a16:creationId xmlns:a16="http://schemas.microsoft.com/office/drawing/2014/main" id="{16C43480-9228-74D2-157D-6283775918B8}"/>
              </a:ext>
            </a:extLst>
          </p:cNvPr>
          <p:cNvSpPr txBox="1">
            <a:spLocks/>
          </p:cNvSpPr>
          <p:nvPr/>
        </p:nvSpPr>
        <p:spPr>
          <a:xfrm>
            <a:off x="5956161" y="2921928"/>
            <a:ext cx="2360540" cy="8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tr-TR" dirty="0">
                <a:solidFill>
                  <a:schemeClr val="bg1">
                    <a:lumMod val="10000"/>
                  </a:schemeClr>
                </a:solidFill>
              </a:rPr>
              <a:t>22%</a:t>
            </a:r>
          </a:p>
        </p:txBody>
      </p:sp>
    </p:spTree>
    <p:extLst>
      <p:ext uri="{BB962C8B-B14F-4D97-AF65-F5344CB8AC3E}">
        <p14:creationId xmlns:p14="http://schemas.microsoft.com/office/powerpoint/2010/main" val="3853660313"/>
      </p:ext>
    </p:extLst>
  </p:cSld>
  <p:clrMapOvr>
    <a:masterClrMapping/>
  </p:clrMapOvr>
</p:sld>
</file>

<file path=ppt/theme/theme1.xml><?xml version="1.0" encoding="utf-8"?>
<a:theme xmlns:a="http://schemas.openxmlformats.org/drawingml/2006/main" name="My Creative CV XL by Slidesgo">
  <a:themeElements>
    <a:clrScheme name="Simple Light">
      <a:dk1>
        <a:srgbClr val="434343"/>
      </a:dk1>
      <a:lt1>
        <a:srgbClr val="E9E6E1"/>
      </a:lt1>
      <a:dk2>
        <a:srgbClr val="0C2E3A"/>
      </a:dk2>
      <a:lt2>
        <a:srgbClr val="018790"/>
      </a:lt2>
      <a:accent1>
        <a:srgbClr val="FFD497"/>
      </a:accent1>
      <a:accent2>
        <a:srgbClr val="1DCDC3"/>
      </a:accent2>
      <a:accent3>
        <a:srgbClr val="78001B"/>
      </a:accent3>
      <a:accent4>
        <a:srgbClr val="F5340B"/>
      </a:accent4>
      <a:accent5>
        <a:srgbClr val="FF823B"/>
      </a:accent5>
      <a:accent6>
        <a:srgbClr val="FFA73B"/>
      </a:accent6>
      <a:hlink>
        <a:srgbClr val="1DCDC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10209</TotalTime>
  <Words>2135</Words>
  <Application>Microsoft Macintosh PowerPoint</Application>
  <PresentationFormat>On-screen Show (16:9)</PresentationFormat>
  <Paragraphs>329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Arial</vt:lpstr>
      <vt:lpstr>Arvo</vt:lpstr>
      <vt:lpstr>Barlow</vt:lpstr>
      <vt:lpstr>Barlow Condensed</vt:lpstr>
      <vt:lpstr>Barlow Condensed Medium</vt:lpstr>
      <vt:lpstr>Barlow Condensed SemiBold</vt:lpstr>
      <vt:lpstr>Cambria Math</vt:lpstr>
      <vt:lpstr>Fira Sans Extra Condensed Medium</vt:lpstr>
      <vt:lpstr>Helvetica</vt:lpstr>
      <vt:lpstr>Montserrat Light</vt:lpstr>
      <vt:lpstr>Roboto Condensed</vt:lpstr>
      <vt:lpstr>Wingdings</vt:lpstr>
      <vt:lpstr>My Creative CV XL by Slidesgo</vt:lpstr>
      <vt:lpstr>Infant Aphakia Treatment Studies     </vt:lpstr>
      <vt:lpstr>Conflict of Interest</vt:lpstr>
      <vt:lpstr>IATS </vt:lpstr>
      <vt:lpstr>IATS</vt:lpstr>
      <vt:lpstr>Inclusion Criteria</vt:lpstr>
      <vt:lpstr>Exclusion Criteria</vt:lpstr>
      <vt:lpstr>IATS: Design and Clinical Measures at Enrollment</vt:lpstr>
      <vt:lpstr>03</vt:lpstr>
      <vt:lpstr>Cataract Morphology</vt:lpstr>
      <vt:lpstr>IATS -patching</vt:lpstr>
      <vt:lpstr>Adherence to Occlusion Therapy: post-op 3 months</vt:lpstr>
      <vt:lpstr>IATS -complications -AEs -additional intraocular surgeries</vt:lpstr>
      <vt:lpstr>1st post-op year: More Complications in the IOL group !</vt:lpstr>
      <vt:lpstr>IATS - visual acuity</vt:lpstr>
      <vt:lpstr>IATS</vt:lpstr>
      <vt:lpstr>5th post-op year: Vision/Occlusion/Alignment</vt:lpstr>
      <vt:lpstr>10th post-op year: Vision/Patching</vt:lpstr>
      <vt:lpstr>IATS -strabismus  -stereopsis -nystagmus</vt:lpstr>
      <vt:lpstr>1st post-op year:</vt:lpstr>
      <vt:lpstr>5th post-op year:</vt:lpstr>
      <vt:lpstr>5th post-op year:</vt:lpstr>
      <vt:lpstr>5th post-op year: strabismus surgery</vt:lpstr>
      <vt:lpstr>10.5 years after surgery:</vt:lpstr>
      <vt:lpstr>5th year postop: ocular motility disorders</vt:lpstr>
      <vt:lpstr>IATS -glaucoma </vt:lpstr>
      <vt:lpstr>1st postop-year:</vt:lpstr>
      <vt:lpstr>5th post-op year:</vt:lpstr>
      <vt:lpstr>10.5th post-op year:</vt:lpstr>
      <vt:lpstr>IATS  costs IOL power: predictability AL-myopic shift </vt:lpstr>
      <vt:lpstr>IATS: more…</vt:lpstr>
      <vt:lpstr>IATS: Myopic shift after IOL implantation </vt:lpstr>
      <vt:lpstr>TAPS  </vt:lpstr>
      <vt:lpstr>TAPS: bilateral cataract 1 to 7 months of age: 5th year</vt:lpstr>
      <vt:lpstr>TAPS: unilateral cataract; op 7 to 24 months age: 5th year</vt:lpstr>
      <vt:lpstr>TAPS: bilateral cataract 7 to 24 months of age: 5th year</vt:lpstr>
      <vt:lpstr>TAPS: Refractive change at 5 years</vt:lpstr>
      <vt:lpstr>Early surgery best – after 4 wks Posterior capsulotomy/ ant vit always Va: aphakia/CL ≈IOL with fewer AEs</vt:lpstr>
      <vt:lpstr> Good Va possible: aphakia/CL ≈ IOL   if IOL :  Accurate calculation of refractive change            possible when cataract surg - 7 mo-2 yo    Much less myopic shift better able to plan  for overcorrection and eye growth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Infant Aphakia Treatment Studies     </dc:title>
  <dc:creator>User</dc:creator>
  <cp:lastModifiedBy>Delmonte, Monte</cp:lastModifiedBy>
  <cp:revision>288</cp:revision>
  <dcterms:modified xsi:type="dcterms:W3CDTF">2026-01-14T05:05:10Z</dcterms:modified>
</cp:coreProperties>
</file>